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8"/>
  </p:notesMasterIdLst>
  <p:handoutMasterIdLst>
    <p:handoutMasterId r:id="rId69"/>
  </p:handoutMasterIdLst>
  <p:sldIdLst>
    <p:sldId id="271" r:id="rId2"/>
    <p:sldId id="447" r:id="rId3"/>
    <p:sldId id="272" r:id="rId4"/>
    <p:sldId id="337" r:id="rId5"/>
    <p:sldId id="274" r:id="rId6"/>
    <p:sldId id="283" r:id="rId7"/>
    <p:sldId id="449" r:id="rId8"/>
    <p:sldId id="364" r:id="rId9"/>
    <p:sldId id="446" r:id="rId10"/>
    <p:sldId id="375" r:id="rId11"/>
    <p:sldId id="376" r:id="rId12"/>
    <p:sldId id="377" r:id="rId13"/>
    <p:sldId id="378" r:id="rId14"/>
    <p:sldId id="281" r:id="rId15"/>
    <p:sldId id="379" r:id="rId16"/>
    <p:sldId id="365" r:id="rId17"/>
    <p:sldId id="390" r:id="rId18"/>
    <p:sldId id="389" r:id="rId19"/>
    <p:sldId id="448" r:id="rId20"/>
    <p:sldId id="387" r:id="rId21"/>
    <p:sldId id="388" r:id="rId22"/>
    <p:sldId id="391" r:id="rId23"/>
    <p:sldId id="450" r:id="rId24"/>
    <p:sldId id="381" r:id="rId25"/>
    <p:sldId id="445" r:id="rId26"/>
    <p:sldId id="465" r:id="rId27"/>
    <p:sldId id="464" r:id="rId28"/>
    <p:sldId id="403" r:id="rId29"/>
    <p:sldId id="404" r:id="rId30"/>
    <p:sldId id="405" r:id="rId31"/>
    <p:sldId id="406" r:id="rId32"/>
    <p:sldId id="407" r:id="rId33"/>
    <p:sldId id="408" r:id="rId34"/>
    <p:sldId id="410" r:id="rId35"/>
    <p:sldId id="466" r:id="rId36"/>
    <p:sldId id="467" r:id="rId37"/>
    <p:sldId id="413" r:id="rId38"/>
    <p:sldId id="414" r:id="rId39"/>
    <p:sldId id="415" r:id="rId40"/>
    <p:sldId id="416" r:id="rId41"/>
    <p:sldId id="417" r:id="rId42"/>
    <p:sldId id="418" r:id="rId43"/>
    <p:sldId id="468" r:id="rId44"/>
    <p:sldId id="420" r:id="rId45"/>
    <p:sldId id="421" r:id="rId46"/>
    <p:sldId id="422" r:id="rId47"/>
    <p:sldId id="423" r:id="rId48"/>
    <p:sldId id="424" r:id="rId49"/>
    <p:sldId id="425" r:id="rId50"/>
    <p:sldId id="426" r:id="rId51"/>
    <p:sldId id="469" r:id="rId52"/>
    <p:sldId id="429" r:id="rId53"/>
    <p:sldId id="430" r:id="rId54"/>
    <p:sldId id="431" r:id="rId55"/>
    <p:sldId id="432" r:id="rId56"/>
    <p:sldId id="433" r:id="rId57"/>
    <p:sldId id="434" r:id="rId58"/>
    <p:sldId id="435" r:id="rId59"/>
    <p:sldId id="436" r:id="rId60"/>
    <p:sldId id="437" r:id="rId61"/>
    <p:sldId id="457" r:id="rId62"/>
    <p:sldId id="458" r:id="rId63"/>
    <p:sldId id="459" r:id="rId64"/>
    <p:sldId id="460" r:id="rId65"/>
    <p:sldId id="461" r:id="rId66"/>
    <p:sldId id="462" r:id="rId67"/>
  </p:sldIdLst>
  <p:sldSz cx="9144000" cy="5143500" type="screen16x9"/>
  <p:notesSz cx="7010400" cy="9296400"/>
  <p:custDataLst>
    <p:tags r:id="rId70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Verdana" pitchFamily="4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C00"/>
    <a:srgbClr val="CC6600"/>
    <a:srgbClr val="996633"/>
    <a:srgbClr val="993300"/>
    <a:srgbClr val="FFCC99"/>
    <a:srgbClr val="CC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50" autoAdjust="0"/>
    <p:restoredTop sz="74030" autoAdjust="0"/>
  </p:normalViewPr>
  <p:slideViewPr>
    <p:cSldViewPr>
      <p:cViewPr varScale="1">
        <p:scale>
          <a:sx n="90" d="100"/>
          <a:sy n="90" d="100"/>
        </p:scale>
        <p:origin x="-1272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3" d="100"/>
          <a:sy n="63" d="100"/>
        </p:scale>
        <p:origin x="-3366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Verdana" pitchFamily="45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45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Verdana" pitchFamily="45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45" charset="0"/>
              </a:defRPr>
            </a:lvl1pPr>
          </a:lstStyle>
          <a:p>
            <a:pPr>
              <a:defRPr/>
            </a:pPr>
            <a:fld id="{B5B8EDBE-E71A-4485-AEB1-C3F3E4558C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142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latin typeface="Verdana" pitchFamily="45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5" name="Rectangle 9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latin typeface="Verdana" pitchFamily="45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latin typeface="Verdana" pitchFamily="45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0" sz="1200">
                <a:latin typeface="Verdana" pitchFamily="45" charset="0"/>
              </a:defRPr>
            </a:lvl1pPr>
          </a:lstStyle>
          <a:p>
            <a:pPr>
              <a:defRPr/>
            </a:pPr>
            <a:fld id="{1A971900-241C-4E4A-BC3F-064FFF1686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073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80" charset="-128"/>
        <a:cs typeface="ヒラギノ角ゴ Pro W3" pitchFamily="8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4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4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4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4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Wolfgang</a:t>
            </a:r>
            <a:r>
              <a:rPr lang="de-DE" baseline="0" dirty="0" smtClean="0"/>
              <a:t> Engel, </a:t>
            </a:r>
            <a:r>
              <a:rPr lang="de-DE" baseline="0" dirty="0" smtClean="0"/>
              <a:t>CEO </a:t>
            </a:r>
            <a:r>
              <a:rPr lang="de-DE" baseline="0" dirty="0" smtClean="0"/>
              <a:t>of Confetti</a:t>
            </a:r>
          </a:p>
          <a:p>
            <a:r>
              <a:rPr lang="de-DE" baseline="0" dirty="0" smtClean="0"/>
              <a:t>Stephan Hodes, Developer Relations Engineer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AMD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92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57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926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average there are over one hundred thousand strands of hair on a young adult. </a:t>
            </a:r>
          </a:p>
          <a:p>
            <a:r>
              <a:rPr lang="en-US" dirty="0"/>
              <a:t>	blondes average about 140,000 strands</a:t>
            </a:r>
          </a:p>
          <a:p>
            <a:r>
              <a:rPr lang="en-US" dirty="0"/>
              <a:t>	brunettes average 108,000 </a:t>
            </a:r>
          </a:p>
          <a:p>
            <a:r>
              <a:rPr lang="en-US" dirty="0"/>
              <a:t>	redheads average 90,000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148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327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Michelle "Shelly" </a:t>
            </a:r>
            <a:r>
              <a:rPr lang="en-US" dirty="0" err="1" smtClean="0"/>
              <a:t>Jenneke</a:t>
            </a:r>
            <a:r>
              <a:rPr lang="en-US" dirty="0" smtClean="0"/>
              <a:t> (born 23 June 1993) is an Australian hurdler, received worldwide media attention in 2012 for her pre-race warm-up, which involved dancing.</a:t>
            </a:r>
          </a:p>
          <a:p>
            <a:pPr marL="174708" indent="-174708" defTabSz="931774">
              <a:buFontTx/>
              <a:buChar char="-"/>
              <a:defRPr/>
            </a:pPr>
            <a:r>
              <a:rPr lang="de-DE" dirty="0" smtClean="0"/>
              <a:t>A </a:t>
            </a:r>
            <a:r>
              <a:rPr lang="de-DE" dirty="0" err="1" smtClean="0"/>
              <a:t>lot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video</a:t>
            </a:r>
            <a:r>
              <a:rPr lang="de-DE" dirty="0" smtClean="0"/>
              <a:t> material </a:t>
            </a:r>
            <a:r>
              <a:rPr lang="de-DE" dirty="0" err="1" smtClean="0"/>
              <a:t>available</a:t>
            </a:r>
            <a:endParaRPr lang="de-DE" dirty="0" smtClean="0"/>
          </a:p>
          <a:p>
            <a:pPr marL="174708" indent="-174708" defTabSz="931774">
              <a:buFontTx/>
              <a:buChar char="-"/>
              <a:defRPr/>
            </a:pPr>
            <a:r>
              <a:rPr lang="de-DE" dirty="0" err="1" smtClean="0"/>
              <a:t>Erratic</a:t>
            </a:r>
            <a:r>
              <a:rPr lang="de-DE" dirty="0" smtClean="0"/>
              <a:t> </a:t>
            </a:r>
            <a:r>
              <a:rPr lang="de-DE" dirty="0" err="1" smtClean="0"/>
              <a:t>movement</a:t>
            </a:r>
            <a:endParaRPr lang="de-DE" dirty="0" smtClean="0"/>
          </a:p>
          <a:p>
            <a:pPr marL="174708" indent="-174708" defTabSz="931774">
              <a:buFontTx/>
              <a:buChar char="-"/>
              <a:defRPr/>
            </a:pPr>
            <a:r>
              <a:rPr lang="de-DE" dirty="0" smtClean="0"/>
              <a:t>Pony </a:t>
            </a:r>
            <a:r>
              <a:rPr lang="de-DE" dirty="0" err="1" smtClean="0"/>
              <a:t>tail</a:t>
            </a:r>
            <a:endParaRPr lang="en-US" dirty="0" smtClean="0"/>
          </a:p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9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2"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FFFF"/>
                </a:solidFill>
              </a:rPr>
              <a:t>Make the hair look wet when passin</a:t>
            </a:r>
            <a:r>
              <a:rPr lang="en-US" sz="1600" dirty="0"/>
              <a:t>g under water</a:t>
            </a:r>
          </a:p>
          <a:p>
            <a:pPr marL="0" lvl="2" defTabSz="9317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Can tweak for different results: hair weight, hair rigidness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443C5-21C1-48D0-BC91-D3C9476B44C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25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201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5577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201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Global shape constraints are using the initial hair vertex positions as their goal positions. </a:t>
            </a:r>
          </a:p>
          <a:p>
            <a:r>
              <a:rPr lang="en-US" sz="1100" dirty="0"/>
              <a:t>The global goal position are eventually determined by considering character head transform but this transform is uniform and rigid across all hair vertices and is a given input. </a:t>
            </a:r>
          </a:p>
          <a:p>
            <a:endParaRPr lang="en-US" sz="1100" dirty="0"/>
          </a:p>
          <a:p>
            <a:r>
              <a:rPr lang="en-US" sz="1100" dirty="0"/>
              <a:t>Global shape constraints are easy and cheap. They help maintain the global shape even under extreme agitations.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8B5E3-FCA5-43E6-85D7-5B5D7FF248C9}" type="slidenum">
              <a:rPr lang="en-CA" smtClean="0"/>
              <a:pPr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7641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In high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velocity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situations</a:t>
            </a:r>
            <a:r>
              <a:rPr lang="de-DE" baseline="0" dirty="0" smtClean="0"/>
              <a:t> B </a:t>
            </a:r>
            <a:r>
              <a:rPr lang="de-DE" baseline="0" dirty="0" err="1" smtClean="0"/>
              <a:t>gets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applied</a:t>
            </a:r>
            <a:r>
              <a:rPr lang="de-DE" baseline="0" dirty="0" smtClean="0"/>
              <a:t> after D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pony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tail</a:t>
            </a:r>
            <a:endParaRPr lang="de-DE" baseline="0" dirty="0" smtClean="0"/>
          </a:p>
          <a:p>
            <a:r>
              <a:rPr lang="de-DE" baseline="0" dirty="0" err="1" smtClean="0"/>
              <a:t>Up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12 </a:t>
            </a:r>
            <a:r>
              <a:rPr lang="de-DE" baseline="0" dirty="0" err="1" smtClean="0"/>
              <a:t>capsules</a:t>
            </a:r>
            <a:r>
              <a:rPr lang="de-DE" baseline="0" dirty="0" smtClean="0"/>
              <a:t> per </a:t>
            </a:r>
            <a:r>
              <a:rPr lang="de-DE" baseline="0" dirty="0" err="1" smtClean="0"/>
              <a:t>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1501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085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9467" y="697230"/>
            <a:ext cx="6231467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3880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0226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5577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9952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2180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159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0674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3934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0771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077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Paper </a:t>
            </a:r>
            <a:r>
              <a:rPr lang="de-DE" dirty="0" err="1" smtClean="0"/>
              <a:t>by</a:t>
            </a:r>
            <a:r>
              <a:rPr lang="de-DE" dirty="0" smtClean="0"/>
              <a:t> AMD Research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University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Delaware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71900-241C-4E4A-BC3F-064FFF1686E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479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443C5-21C1-48D0-BC91-D3C9476B44C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25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708" indent="-174708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E7B33-8202-4470-BF98-CF09C11FD293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550"/>
            <a:ext cx="29432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 userDrawn="1"/>
        </p:nvSpPr>
        <p:spPr bwMode="auto">
          <a:xfrm>
            <a:off x="0" y="638175"/>
            <a:ext cx="2943225" cy="428625"/>
          </a:xfrm>
          <a:prstGeom prst="rect">
            <a:avLst/>
          </a:prstGeom>
          <a:solidFill>
            <a:srgbClr val="000000"/>
          </a:solidFill>
          <a:ln w="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Rounded MT Bold" pitchFamily="34" charset="0"/>
              </a:rPr>
              <a:t>Stuttgart, April 23 - 26 2013</a:t>
            </a:r>
            <a:endParaRPr kumimoji="1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66750"/>
            <a:ext cx="8077200" cy="781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33400" y="1504950"/>
            <a:ext cx="8077200" cy="2743200"/>
          </a:xfrm>
          <a:prstGeom prst="rect">
            <a:avLst/>
          </a:prstGeom>
        </p:spPr>
        <p:txBody>
          <a:bodyPr/>
          <a:lstStyle>
            <a:lvl1pPr indent="-274320"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822960"/>
            <a:ext cx="8503920" cy="3566160"/>
          </a:xfrm>
          <a:prstGeom prst="rect">
            <a:avLst/>
          </a:prstGeom>
        </p:spPr>
        <p:txBody>
          <a:bodyPr/>
          <a:lstStyle>
            <a:lvl1pPr marL="112713" indent="-112713"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 lang="en-US" sz="14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" y="112667"/>
            <a:ext cx="8503920" cy="48006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95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MD_GDC_PPT_BGArt_ContentSlide_v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6350"/>
            <a:ext cx="9146289" cy="5149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4/23/2013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5562600" y="285750"/>
            <a:ext cx="1905000" cy="57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0636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MD_GDC_PPT_BGArt_ContentSlide_v2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0" y="-6350"/>
            <a:ext cx="9146289" cy="5149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7" cstate="print"/>
          <a:stretch>
            <a:fillRect/>
          </a:stretch>
        </p:blipFill>
        <p:spPr bwMode="auto">
          <a:xfrm>
            <a:off x="5562600" y="285750"/>
            <a:ext cx="1905000" cy="57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ヒラギノ角ゴ Pro W3" pitchFamily="80" charset="-128"/>
          <a:cs typeface="ヒラギノ角ゴ Pro W3" pitchFamily="8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Verdana" pitchFamily="45" charset="0"/>
          <a:ea typeface="ヒラギノ角ゴ Pro W3" pitchFamily="80" charset="-128"/>
          <a:cs typeface="ヒラギノ角ゴ Pro W3" pitchFamily="8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Verdana" pitchFamily="45" charset="0"/>
          <a:ea typeface="ヒラギノ角ゴ Pro W3" pitchFamily="80" charset="-128"/>
          <a:cs typeface="ヒラギノ角ゴ Pro W3" pitchFamily="8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Verdana" pitchFamily="45" charset="0"/>
          <a:ea typeface="ヒラギノ角ゴ Pro W3" pitchFamily="80" charset="-128"/>
          <a:cs typeface="ヒラギノ角ゴ Pro W3" pitchFamily="8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Verdana" pitchFamily="45" charset="0"/>
          <a:ea typeface="ヒラギノ角ゴ Pro W3" pitchFamily="80" charset="-128"/>
          <a:cs typeface="ヒラギノ角ゴ Pro W3" pitchFamily="8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Verdana" pitchFamily="4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Verdana" pitchFamily="4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Verdana" pitchFamily="4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Verdana" pitchFamily="45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Font typeface="Verdana" pitchFamily="34" charset="0"/>
        <a:buChar char="●"/>
        <a:defRPr sz="2800">
          <a:solidFill>
            <a:srgbClr val="000000"/>
          </a:solidFill>
          <a:latin typeface="+mn-lt"/>
          <a:ea typeface="ヒラギノ角ゴ Pro W3" pitchFamily="80" charset="-128"/>
          <a:cs typeface="ヒラギノ角ゴ Pro W3" pitchFamily="8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Font typeface="Verdana" pitchFamily="34" charset="0"/>
        <a:buChar char="●"/>
        <a:defRPr sz="2400">
          <a:solidFill>
            <a:srgbClr val="000000"/>
          </a:solidFill>
          <a:latin typeface="+mn-lt"/>
          <a:ea typeface="ヒラギノ角ゴ Pro W3" pitchFamily="45" charset="-128"/>
        </a:defRPr>
      </a:lvl2pPr>
      <a:lvl3pPr marL="914400" indent="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Font typeface="Verdana" pitchFamily="34" charset="0"/>
        <a:buChar char="●"/>
        <a:defRPr sz="2000">
          <a:solidFill>
            <a:srgbClr val="000000"/>
          </a:solidFill>
          <a:latin typeface="+mn-lt"/>
          <a:ea typeface="ヒラギノ角ゴ Pro W3" pitchFamily="45" charset="-128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0000"/>
        <a:buFont typeface="Verdana" pitchFamily="34" charset="0"/>
        <a:buChar char="●"/>
        <a:defRPr baseline="0">
          <a:solidFill>
            <a:srgbClr val="000000"/>
          </a:solidFill>
          <a:latin typeface="+mn-lt"/>
          <a:ea typeface="ヒラギノ角ゴ Pro W3" pitchFamily="45" charset="-128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Font typeface="Verdana" pitchFamily="34" charset="0"/>
        <a:buChar char="●"/>
        <a:defRPr>
          <a:solidFill>
            <a:srgbClr val="000000"/>
          </a:solidFill>
          <a:latin typeface="+mn-lt"/>
          <a:ea typeface="ヒラギノ角ゴ Pro W3" pitchFamily="4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&gt;"/>
        <a:defRPr>
          <a:solidFill>
            <a:srgbClr val="000000"/>
          </a:solidFill>
          <a:latin typeface="+mn-lt"/>
          <a:ea typeface="ヒラギノ角ゴ Pro W3" pitchFamily="4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&gt;"/>
        <a:defRPr>
          <a:solidFill>
            <a:srgbClr val="000000"/>
          </a:solidFill>
          <a:latin typeface="+mn-lt"/>
          <a:ea typeface="ヒラギノ角ゴ Pro W3" pitchFamily="4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&gt;"/>
        <a:defRPr>
          <a:solidFill>
            <a:srgbClr val="000000"/>
          </a:solidFill>
          <a:latin typeface="+mn-lt"/>
          <a:ea typeface="ヒラギノ角ゴ Pro W3" pitchFamily="4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&gt;"/>
        <a:defRPr>
          <a:solidFill>
            <a:srgbClr val="000000"/>
          </a:solidFill>
          <a:latin typeface="+mn-lt"/>
          <a:ea typeface="ヒラギノ角ゴ Pro W3" pitchFamily="4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joealter.com/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ffx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cis.udel.edu/~xyu/publications/frameworkhair124.pdf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mailto:wolf@conffx.com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veloper.amd.com/tools/graphics-development/amd-radeon-sdk/" TargetMode="External"/><Relationship Id="rId5" Type="http://schemas.openxmlformats.org/officeDocument/2006/relationships/hyperlink" Target="mailto:stephan.hodes@amd.com" TargetMode="External"/><Relationship Id="rId4" Type="http://schemas.openxmlformats.org/officeDocument/2006/relationships/hyperlink" Target="http://www.conffx.com/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33712" y="1200150"/>
            <a:ext cx="5272088" cy="25908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Hair Rendering in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Tomb Raider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Stephan Hodes</a:t>
            </a:r>
            <a:r>
              <a:rPr lang="en-US" sz="2400" dirty="0">
                <a:solidFill>
                  <a:schemeClr val="tx1"/>
                </a:solidFill>
              </a:rPr>
              <a:t>, AMD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Wolfgang Engel</a:t>
            </a:r>
            <a:r>
              <a:rPr lang="en-US" sz="2400" dirty="0" smtClean="0">
                <a:solidFill>
                  <a:schemeClr val="tx1"/>
                </a:solidFill>
              </a:rPr>
              <a:t>, Confetti</a:t>
            </a:r>
            <a:br>
              <a:rPr lang="en-US" sz="2400" dirty="0" smtClean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47750"/>
            <a:ext cx="2576512" cy="3473041"/>
          </a:xfrm>
          <a:prstGeom prst="rect">
            <a:avLst/>
          </a:prstGeom>
          <a:noFill/>
          <a:ln>
            <a:noFill/>
          </a:ln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74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285750"/>
            <a:ext cx="8503920" cy="762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Hair Authoring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166863"/>
            <a:ext cx="3711957" cy="3036570"/>
          </a:xfrm>
        </p:spPr>
        <p:txBody>
          <a:bodyPr/>
          <a:lstStyle/>
          <a:p>
            <a:r>
              <a:rPr lang="en-US" sz="2400" dirty="0"/>
              <a:t>Shave and a </a:t>
            </a:r>
            <a:r>
              <a:rPr lang="en-US" sz="2400" dirty="0" smtClean="0"/>
              <a:t>Haircut</a:t>
            </a:r>
          </a:p>
          <a:p>
            <a:pPr lvl="1"/>
            <a:r>
              <a:rPr lang="en-US" sz="2000" dirty="0" smtClean="0"/>
              <a:t>Maya plugin</a:t>
            </a:r>
            <a:endParaRPr lang="en-US" sz="2000" dirty="0"/>
          </a:p>
          <a:p>
            <a:pPr lvl="1"/>
            <a:r>
              <a:rPr lang="en-US" sz="2000" dirty="0" smtClean="0"/>
              <a:t>Widely </a:t>
            </a:r>
            <a:r>
              <a:rPr lang="en-US" sz="2000" dirty="0"/>
              <a:t>used film tool for hair</a:t>
            </a:r>
          </a:p>
          <a:p>
            <a:pPr lvl="1"/>
            <a:r>
              <a:rPr lang="en-US" sz="2000" dirty="0"/>
              <a:t>Custom </a:t>
            </a:r>
            <a:r>
              <a:rPr lang="en-US" sz="2000" dirty="0" smtClean="0"/>
              <a:t>exporter</a:t>
            </a:r>
          </a:p>
          <a:p>
            <a:pPr marL="0" lvl="1" indent="0" algn="ctr">
              <a:buClr>
                <a:schemeClr val="accent1"/>
              </a:buClr>
              <a:buNone/>
            </a:pPr>
            <a:r>
              <a:rPr lang="en-US" sz="1800" dirty="0" smtClean="0">
                <a:hlinkClick r:id="rId2"/>
              </a:rPr>
              <a:t>http</a:t>
            </a:r>
            <a:r>
              <a:rPr lang="en-US" sz="1800" dirty="0">
                <a:hlinkClick r:id="rId2"/>
              </a:rPr>
              <a:t>://www.joealter.com/</a:t>
            </a:r>
            <a:endParaRPr lang="en-US" sz="1800" dirty="0"/>
          </a:p>
          <a:p>
            <a:r>
              <a:rPr lang="en-US" sz="2400" dirty="0" smtClean="0"/>
              <a:t>Can </a:t>
            </a:r>
            <a:r>
              <a:rPr lang="en-US" sz="2400" dirty="0"/>
              <a:t>also export hair as splines directly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97" y="1221105"/>
            <a:ext cx="5016936" cy="316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57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5750"/>
            <a:ext cx="8686800" cy="78105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Hair </a:t>
            </a:r>
            <a:r>
              <a:rPr lang="en-US" dirty="0" smtClean="0">
                <a:solidFill>
                  <a:srgbClr val="FFFFFF"/>
                </a:solidFill>
              </a:rPr>
              <a:t>Authoring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9389" y="1123950"/>
            <a:ext cx="8382000" cy="3200400"/>
          </a:xfrm>
        </p:spPr>
        <p:txBody>
          <a:bodyPr/>
          <a:lstStyle/>
          <a:p>
            <a:pPr lvl="0"/>
            <a:r>
              <a:rPr lang="en-US" sz="1800" dirty="0" smtClean="0"/>
              <a:t>Square </a:t>
            </a:r>
            <a:r>
              <a:rPr lang="en-US" sz="1800" dirty="0" err="1" smtClean="0"/>
              <a:t>Enix</a:t>
            </a:r>
            <a:r>
              <a:rPr lang="en-US" sz="1800" dirty="0" smtClean="0"/>
              <a:t> has its own movie team (called Visual Works) </a:t>
            </a:r>
          </a:p>
          <a:p>
            <a:pPr lvl="0"/>
            <a:r>
              <a:rPr lang="en-US" sz="1800" dirty="0" smtClean="0"/>
              <a:t>Crystal Dynamics decided to start with Tomb Raider trailer asset</a:t>
            </a:r>
          </a:p>
          <a:p>
            <a:pPr lvl="0"/>
            <a:r>
              <a:rPr lang="en-US" sz="1800" dirty="0" smtClean="0"/>
              <a:t>Saved a lot of time since hair was already styled and ready to use</a:t>
            </a:r>
          </a:p>
          <a:p>
            <a:pPr lvl="0"/>
            <a:r>
              <a:rPr lang="en-US" sz="1800" dirty="0" smtClean="0"/>
              <a:t>Had to add more hairs for coverage</a:t>
            </a:r>
            <a:endParaRPr lang="en-US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9" y="2477856"/>
            <a:ext cx="3962399" cy="222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590" y="2477856"/>
            <a:ext cx="3962399" cy="222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48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5750"/>
            <a:ext cx="8763000" cy="78105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Hair </a:t>
            </a:r>
            <a:r>
              <a:rPr lang="en-US" dirty="0" smtClean="0">
                <a:solidFill>
                  <a:srgbClr val="FFFFFF"/>
                </a:solidFill>
              </a:rPr>
              <a:t>Authoring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28600" y="1253289"/>
            <a:ext cx="4038600" cy="3200400"/>
          </a:xfrm>
        </p:spPr>
        <p:txBody>
          <a:bodyPr/>
          <a:lstStyle/>
          <a:p>
            <a:pPr lvl="0"/>
            <a:r>
              <a:rPr lang="en-US" dirty="0" smtClean="0"/>
              <a:t>Visual Works hair</a:t>
            </a:r>
          </a:p>
          <a:p>
            <a:pPr lvl="1"/>
            <a:r>
              <a:rPr lang="en-US" sz="2000" dirty="0" smtClean="0"/>
              <a:t>4,737 guide hairs used for render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1371600"/>
            <a:ext cx="2031190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80" y="1371600"/>
            <a:ext cx="1741516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73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285750"/>
            <a:ext cx="8763000" cy="78105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Hair </a:t>
            </a:r>
            <a:r>
              <a:rPr lang="en-US" dirty="0" smtClean="0">
                <a:solidFill>
                  <a:srgbClr val="FFFFFF"/>
                </a:solidFill>
              </a:rPr>
              <a:t>Authoring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81000" y="1123950"/>
            <a:ext cx="4419600" cy="3200400"/>
          </a:xfrm>
        </p:spPr>
        <p:txBody>
          <a:bodyPr/>
          <a:lstStyle/>
          <a:p>
            <a:pPr lvl="0"/>
            <a:r>
              <a:rPr lang="en-US" dirty="0"/>
              <a:t>Crystal Dynamics hair</a:t>
            </a:r>
          </a:p>
          <a:p>
            <a:pPr lvl="1"/>
            <a:r>
              <a:rPr lang="en-US" sz="2000" dirty="0" smtClean="0"/>
              <a:t>7,014 source splines</a:t>
            </a:r>
          </a:p>
          <a:p>
            <a:pPr lvl="1"/>
            <a:r>
              <a:rPr lang="en-US" sz="2000" dirty="0" smtClean="0"/>
              <a:t>Duplicate source splines for coverage with offset</a:t>
            </a:r>
          </a:p>
          <a:p>
            <a:pPr lvl="1"/>
            <a:r>
              <a:rPr lang="en-US" sz="2000" dirty="0" smtClean="0"/>
              <a:t>Final count is ~21,042 splines with 16 </a:t>
            </a:r>
            <a:r>
              <a:rPr lang="en-US" sz="2000" dirty="0" err="1" smtClean="0"/>
              <a:t>verts</a:t>
            </a:r>
            <a:endParaRPr lang="en-US" sz="2000" dirty="0" smtClean="0"/>
          </a:p>
          <a:p>
            <a:pPr lvl="1"/>
            <a:r>
              <a:rPr lang="en-US" sz="2000" dirty="0" err="1" smtClean="0"/>
              <a:t>TressFX</a:t>
            </a:r>
            <a:r>
              <a:rPr lang="en-US" sz="2000" dirty="0" smtClean="0"/>
              <a:t> Demo was ~20,000 splines and variable (1-32) number of vertices per spline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1371600"/>
            <a:ext cx="2027936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80" y="1371600"/>
            <a:ext cx="200878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67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5750"/>
            <a:ext cx="7924800" cy="78105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Hair </a:t>
            </a:r>
            <a:r>
              <a:rPr lang="en-US" dirty="0" smtClean="0">
                <a:solidFill>
                  <a:srgbClr val="FFFFFF"/>
                </a:solidFill>
              </a:rPr>
              <a:t>Authoring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71500" y="1047750"/>
            <a:ext cx="8001000" cy="3200400"/>
          </a:xfrm>
        </p:spPr>
        <p:txBody>
          <a:bodyPr/>
          <a:lstStyle/>
          <a:p>
            <a:r>
              <a:rPr lang="en-US" sz="2000" dirty="0" smtClean="0"/>
              <a:t>Splines organized together into primitive groups</a:t>
            </a:r>
          </a:p>
          <a:p>
            <a:pPr lvl="1"/>
            <a:r>
              <a:rPr lang="en-US" sz="1800" dirty="0" smtClean="0"/>
              <a:t>4 groups (bangs, cap, fringe, ponytail)</a:t>
            </a:r>
          </a:p>
          <a:p>
            <a:r>
              <a:rPr lang="en-US" sz="2000" dirty="0" smtClean="0"/>
              <a:t>Each spline broken down to 16 vertices</a:t>
            </a:r>
          </a:p>
          <a:p>
            <a:pPr lvl="1"/>
            <a:r>
              <a:rPr lang="en-US" sz="1800" dirty="0" smtClean="0"/>
              <a:t>Positions</a:t>
            </a:r>
          </a:p>
          <a:p>
            <a:pPr lvl="1"/>
            <a:r>
              <a:rPr lang="en-US" sz="1800" dirty="0" smtClean="0"/>
              <a:t>Tangents</a:t>
            </a:r>
          </a:p>
          <a:p>
            <a:pPr lvl="1"/>
            <a:r>
              <a:rPr lang="en-US" sz="1800" dirty="0" smtClean="0"/>
              <a:t>Local/Global quaternions (for shape matching)</a:t>
            </a:r>
          </a:p>
          <a:p>
            <a:pPr lvl="1"/>
            <a:r>
              <a:rPr lang="en-US" sz="1800" dirty="0" smtClean="0"/>
              <a:t>Resting lengths	(distance between strand </a:t>
            </a:r>
            <a:r>
              <a:rPr lang="en-US" sz="1800" dirty="0" err="1" smtClean="0"/>
              <a:t>verts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Thickness</a:t>
            </a:r>
          </a:p>
          <a:p>
            <a:r>
              <a:rPr lang="en-US" sz="2000" dirty="0"/>
              <a:t>Treat spline data like any other “model</a:t>
            </a:r>
            <a:r>
              <a:rPr lang="en-US" sz="2000" dirty="0" smtClean="0"/>
              <a:t>”</a:t>
            </a:r>
          </a:p>
          <a:p>
            <a:r>
              <a:rPr lang="en-US" sz="2000" dirty="0" smtClean="0"/>
              <a:t>All spline vertices are written into single buffer</a:t>
            </a:r>
          </a:p>
          <a:p>
            <a:pPr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860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5750"/>
            <a:ext cx="8077200" cy="781050"/>
          </a:xfrm>
        </p:spPr>
        <p:txBody>
          <a:bodyPr/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71500" y="971550"/>
            <a:ext cx="8001000" cy="4171950"/>
          </a:xfrm>
        </p:spPr>
        <p:txBody>
          <a:bodyPr/>
          <a:lstStyle/>
          <a:p>
            <a:r>
              <a:rPr lang="en-US" sz="2000" dirty="0" smtClean="0"/>
              <a:t>What does hair look like when it moves?</a:t>
            </a:r>
          </a:p>
          <a:p>
            <a:r>
              <a:rPr lang="en-US" sz="2000" dirty="0" smtClean="0"/>
              <a:t>How does a ponytail behave when running?</a:t>
            </a:r>
          </a:p>
          <a:p>
            <a:pPr lvl="1"/>
            <a:r>
              <a:rPr lang="en-US" sz="1800" dirty="0" smtClean="0"/>
              <a:t>Jumping?</a:t>
            </a:r>
          </a:p>
          <a:p>
            <a:pPr lvl="1"/>
            <a:r>
              <a:rPr lang="en-US" sz="1800" dirty="0" smtClean="0"/>
              <a:t>Rolling?</a:t>
            </a:r>
          </a:p>
          <a:p>
            <a:pPr lvl="1"/>
            <a:r>
              <a:rPr lang="en-US" sz="1800" dirty="0" smtClean="0"/>
              <a:t>Windy conditions?</a:t>
            </a:r>
          </a:p>
          <a:p>
            <a:r>
              <a:rPr lang="en-US" sz="2000" dirty="0" smtClean="0"/>
              <a:t>Found a muse early on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marL="457200" lvl="1" indent="0">
              <a:buNone/>
            </a:pPr>
            <a:r>
              <a:rPr lang="en-US" sz="1600" dirty="0" smtClean="0"/>
              <a:t>Michelle </a:t>
            </a:r>
            <a:r>
              <a:rPr lang="en-US" sz="1600" dirty="0" err="1" smtClean="0"/>
              <a:t>Jenneke</a:t>
            </a:r>
            <a:endParaRPr lang="en-US" sz="1600" dirty="0" smtClean="0"/>
          </a:p>
          <a:p>
            <a:pPr lvl="1"/>
            <a:endParaRPr lang="en-US" sz="2000" dirty="0" smtClean="0"/>
          </a:p>
          <a:p>
            <a:pPr indent="0">
              <a:buNone/>
            </a:pPr>
            <a:endParaRPr lang="en-US" sz="2400" dirty="0" smtClean="0"/>
          </a:p>
          <a:p>
            <a:pPr indent="0">
              <a:buNone/>
            </a:pPr>
            <a:endParaRPr lang="en-US" dirty="0" smtClean="0"/>
          </a:p>
        </p:txBody>
      </p:sp>
      <p:pic>
        <p:nvPicPr>
          <p:cNvPr id="1026" name="Picture 2" descr="http://images.eurogamer.net/2013/articles/1/5/5/9/5/2/1/136187518676.jpg/EG11/resize/405x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2266950"/>
            <a:ext cx="3857625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 :: Aussie Hurdler Michelle Jenneke dancing in the&lt;br /&gt;sunlight in Venice, CA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2" t="3241" r="22454" b="32748"/>
          <a:stretch/>
        </p:blipFill>
        <p:spPr bwMode="auto">
          <a:xfrm>
            <a:off x="1066800" y="3026833"/>
            <a:ext cx="2116667" cy="152400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59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00150"/>
            <a:ext cx="8122920" cy="4110989"/>
          </a:xfrm>
        </p:spPr>
        <p:txBody>
          <a:bodyPr/>
          <a:lstStyle/>
          <a:p>
            <a:r>
              <a:rPr lang="en-US" sz="2000" dirty="0" smtClean="0"/>
              <a:t>Physically based simulation</a:t>
            </a:r>
          </a:p>
          <a:p>
            <a:r>
              <a:rPr lang="en-US" sz="2000" dirty="0" smtClean="0"/>
              <a:t>Responds to natural gravity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Collision detection with head and body</a:t>
            </a:r>
          </a:p>
          <a:p>
            <a:r>
              <a:rPr lang="en-US" sz="2000" dirty="0" smtClean="0"/>
              <a:t>Support wind and other forces in an </a:t>
            </a:r>
            <a:br>
              <a:rPr lang="en-US" sz="2000" dirty="0" smtClean="0"/>
            </a:br>
            <a:r>
              <a:rPr lang="en-US" sz="2000" dirty="0" smtClean="0"/>
              <a:t>a</a:t>
            </a:r>
            <a:r>
              <a:rPr lang="en-US" sz="2000" dirty="0" smtClean="0">
                <a:solidFill>
                  <a:srgbClr val="FFFFFF"/>
                </a:solidFill>
              </a:rPr>
              <a:t>rtist-friendly way</a:t>
            </a:r>
          </a:p>
          <a:p>
            <a:r>
              <a:rPr lang="en-US" sz="2000" dirty="0"/>
              <a:t>Programmatic control over </a:t>
            </a:r>
            <a:r>
              <a:rPr lang="en-US" sz="2000" dirty="0" smtClean="0"/>
              <a:t>attributes</a:t>
            </a:r>
          </a:p>
          <a:p>
            <a:r>
              <a:rPr lang="en-US" sz="2000" dirty="0" smtClean="0"/>
              <a:t>Constraints </a:t>
            </a:r>
            <a:r>
              <a:rPr lang="en-US" sz="2000" dirty="0"/>
              <a:t>maintain hair style</a:t>
            </a:r>
          </a:p>
          <a:p>
            <a:r>
              <a:rPr lang="en-US" sz="2000" dirty="0" smtClean="0"/>
              <a:t>Can tweak for different results</a:t>
            </a:r>
            <a:endParaRPr lang="en-US" sz="2000" dirty="0" smtClean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6" y="1021516"/>
            <a:ext cx="2992844" cy="391243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3400" y="285750"/>
            <a:ext cx="8077200" cy="7810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+mj-lt"/>
                <a:ea typeface="ヒラギノ角ゴ Pro W3" pitchFamily="80" charset="-128"/>
                <a:cs typeface="ヒラギノ角ゴ Pro W3" pitchFamily="8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Simulation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7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610600" cy="3304730"/>
          </a:xfrm>
        </p:spPr>
        <p:txBody>
          <a:bodyPr/>
          <a:lstStyle/>
          <a:p>
            <a:r>
              <a:rPr lang="en-US" sz="2400" dirty="0" smtClean="0"/>
              <a:t>Initialization is performed on CPU only once</a:t>
            </a:r>
          </a:p>
          <a:p>
            <a:pPr lvl="1"/>
            <a:r>
              <a:rPr lang="de-DE" sz="2000" dirty="0" err="1" smtClean="0"/>
              <a:t>Preferably</a:t>
            </a:r>
            <a:r>
              <a:rPr lang="de-DE" sz="2000" dirty="0" smtClean="0"/>
              <a:t> offline</a:t>
            </a:r>
            <a:endParaRPr lang="en-US" sz="2000" dirty="0" smtClean="0"/>
          </a:p>
          <a:p>
            <a:r>
              <a:rPr lang="en-US" sz="2400" dirty="0" smtClean="0"/>
              <a:t>Update is performed at each frame on GPU</a:t>
            </a:r>
          </a:p>
          <a:p>
            <a:pPr lvl="1"/>
            <a:r>
              <a:rPr lang="de-DE" sz="2000" dirty="0" smtClean="0"/>
              <a:t>All </a:t>
            </a:r>
            <a:r>
              <a:rPr lang="de-DE" sz="2000" dirty="0" err="1" smtClean="0"/>
              <a:t>data</a:t>
            </a:r>
            <a:r>
              <a:rPr lang="de-DE" sz="2000" dirty="0" smtClean="0"/>
              <a:t> </a:t>
            </a:r>
            <a:r>
              <a:rPr lang="de-DE" sz="2000" dirty="0" err="1" smtClean="0"/>
              <a:t>resides</a:t>
            </a:r>
            <a:r>
              <a:rPr lang="de-DE" sz="2000" dirty="0" smtClean="0"/>
              <a:t> on </a:t>
            </a:r>
            <a:r>
              <a:rPr lang="de-DE" sz="2000" dirty="0" err="1" smtClean="0"/>
              <a:t>the</a:t>
            </a:r>
            <a:r>
              <a:rPr lang="de-DE" sz="2000" dirty="0" smtClean="0"/>
              <a:t> GPU</a:t>
            </a:r>
            <a:endParaRPr lang="en-US" sz="2000" dirty="0" smtClean="0"/>
          </a:p>
          <a:p>
            <a:r>
              <a:rPr lang="en-US" sz="2400" dirty="0" smtClean="0"/>
              <a:t>Update of one strand is a serial process but independent to other strands.</a:t>
            </a:r>
          </a:p>
          <a:p>
            <a:pPr lvl="1"/>
            <a:r>
              <a:rPr lang="en-US" sz="2000" dirty="0" smtClean="0"/>
              <a:t>So we can update multiple strands in parallel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33400" y="285750"/>
            <a:ext cx="8077200" cy="7810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+mj-lt"/>
                <a:ea typeface="ヒラギノ角ゴ Pro W3" pitchFamily="80" charset="-128"/>
                <a:cs typeface="ヒラギノ角ゴ Pro W3" pitchFamily="8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Simulation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6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1094303"/>
            <a:ext cx="7848601" cy="3566160"/>
          </a:xfrm>
        </p:spPr>
        <p:txBody>
          <a:bodyPr/>
          <a:lstStyle/>
          <a:p>
            <a:r>
              <a:rPr lang="en-US" sz="2400" dirty="0" smtClean="0"/>
              <a:t>Each strand consists of 15 line segments connected through joints</a:t>
            </a:r>
          </a:p>
          <a:p>
            <a:r>
              <a:rPr lang="en-US" sz="2400" dirty="0" smtClean="0"/>
              <a:t>Each joint has parent-child relationships to its connected joints – Forward Kinematics</a:t>
            </a:r>
          </a:p>
          <a:p>
            <a:r>
              <a:rPr lang="en-US" sz="2400" dirty="0" smtClean="0"/>
              <a:t>With </a:t>
            </a:r>
            <a:r>
              <a:rPr lang="en-US" sz="2400" dirty="0"/>
              <a:t>local transforms in chain structure, we can get a global </a:t>
            </a:r>
            <a:r>
              <a:rPr lang="en-US" sz="2400" dirty="0" smtClean="0"/>
              <a:t>transforms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439" y="3651258"/>
                <a:ext cx="3384645" cy="384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/>
                            <a:ea typeface="Cambria Math" pitchFamily="18" charset="0"/>
                          </a:rPr>
                        </m:ctrlPr>
                      </m:sSubSupPr>
                      <m:e>
                        <m:sPre>
                          <m:sPrePr>
                            <m:ctrlPr>
                              <a:rPr lang="en-US" i="1">
                                <a:latin typeface="Cambria Math"/>
                                <a:ea typeface="Cambria Math" pitchFamily="18" charset="0"/>
                              </a:rPr>
                            </m:ctrlPr>
                          </m:sPrePr>
                          <m:sub>
                            <m:r>
                              <a:rPr lang="en-US" i="1">
                                <a:latin typeface="Cambria Math"/>
                                <a:ea typeface="Cambria Math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  <a:ea typeface="Cambria Math" pitchFamily="18" charset="0"/>
                              </a:rPr>
                              <m:t>𝑤</m:t>
                            </m:r>
                          </m:sup>
                          <m:e>
                            <m:r>
                              <a:rPr lang="en-US" i="1">
                                <a:latin typeface="Cambria Math"/>
                                <a:ea typeface="Cambria Math" pitchFamily="18" charset="0"/>
                              </a:rPr>
                              <m:t>𝑇</m:t>
                            </m:r>
                          </m:e>
                        </m:sPre>
                      </m:e>
                      <m:sub>
                        <m:r>
                          <a:rPr lang="en-US" i="1">
                            <a:latin typeface="Cambria Math"/>
                            <a:ea typeface="Cambria Math" pitchFamily="18" charset="0"/>
                          </a:rPr>
                          <m:t>𝑖</m:t>
                        </m:r>
                      </m:sub>
                      <m:sup/>
                    </m:sSubSup>
                    <m:r>
                      <a:rPr lang="en-US" i="1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n-US" i="1" smtClean="0">
                            <a:latin typeface="Cambria Math"/>
                            <a:ea typeface="Cambria Math" pitchFamily="18" charset="0"/>
                          </a:rPr>
                        </m:ctrlPr>
                      </m:sSubSupPr>
                      <m:e>
                        <m:sPre>
                          <m:sPrePr>
                            <m:ctrlPr>
                              <a:rPr lang="en-US" i="1">
                                <a:latin typeface="Cambria Math"/>
                                <a:ea typeface="Cambria Math" pitchFamily="18" charset="0"/>
                              </a:rPr>
                            </m:ctrlPr>
                          </m:sPrePr>
                          <m:sub>
                            <m:r>
                              <a:rPr lang="en-US" i="1">
                                <a:latin typeface="Cambria Math"/>
                                <a:ea typeface="Cambria Math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  <a:ea typeface="Cambria Math" pitchFamily="18" charset="0"/>
                              </a:rPr>
                              <m:t>𝑤</m:t>
                            </m:r>
                          </m:sup>
                          <m:e>
                            <m:r>
                              <a:rPr lang="en-US" i="1">
                                <a:latin typeface="Cambria Math"/>
                                <a:ea typeface="Cambria Math" pitchFamily="18" charset="0"/>
                              </a:rPr>
                              <m:t>𝑇</m:t>
                            </m:r>
                          </m:e>
                        </m:sPre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 pitchFamily="18" charset="0"/>
                          </a:rPr>
                          <m:t>0</m:t>
                        </m:r>
                      </m:sub>
                      <m:sup/>
                    </m:sSubSup>
                    <m:r>
                      <a:rPr lang="en-US" i="1" smtClean="0">
                        <a:latin typeface="Cambria Math"/>
                        <a:ea typeface="Cambria Math"/>
                      </a:rPr>
                      <m:t>∙</m:t>
                    </m:r>
                    <m:sSubSup>
                      <m:sSubSupPr>
                        <m:ctrlPr>
                          <a:rPr lang="en-US" i="1" smtClean="0">
                            <a:latin typeface="Cambria Math"/>
                            <a:ea typeface="Cambria Math" pitchFamily="18" charset="0"/>
                          </a:rPr>
                        </m:ctrlPr>
                      </m:sSubSupPr>
                      <m:e>
                        <m:sPre>
                          <m:sPrePr>
                            <m:ctrlPr>
                              <a:rPr lang="en-US" i="1">
                                <a:latin typeface="Cambria Math"/>
                                <a:ea typeface="Cambria Math" pitchFamily="18" charset="0"/>
                              </a:rPr>
                            </m:ctrlPr>
                          </m:sPrePr>
                          <m:sub>
                            <m:r>
                              <a:rPr lang="en-US" i="1">
                                <a:latin typeface="Cambria Math"/>
                                <a:ea typeface="Cambria Math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/>
                                <a:ea typeface="Cambria Math" pitchFamily="18" charset="0"/>
                              </a:rPr>
                              <m:t>0</m:t>
                            </m:r>
                          </m:sup>
                          <m:e>
                            <m:r>
                              <a:rPr lang="en-US" i="1">
                                <a:latin typeface="Cambria Math"/>
                                <a:ea typeface="Cambria Math" pitchFamily="18" charset="0"/>
                              </a:rPr>
                              <m:t>𝑇</m:t>
                            </m:r>
                          </m:e>
                        </m:sPre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 pitchFamily="18" charset="0"/>
                          </a:rPr>
                          <m:t>1</m:t>
                        </m:r>
                      </m:sub>
                      <m:sup/>
                    </m:sSubSup>
                    <m:r>
                      <a:rPr lang="en-US" b="0" i="1" smtClean="0">
                        <a:latin typeface="Cambria Math"/>
                        <a:ea typeface="Cambria Math" pitchFamily="18" charset="0"/>
                      </a:rPr>
                      <m:t>…</m:t>
                    </m:r>
                    <m:r>
                      <a:rPr lang="en-US" i="1" smtClean="0"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/>
                            <a:ea typeface="Cambria Math" pitchFamily="18" charset="0"/>
                          </a:rPr>
                        </m:ctrlPr>
                      </m:sSubSupPr>
                      <m:e>
                        <m:sPre>
                          <m:sPrePr>
                            <m:ctrlPr>
                              <a:rPr lang="en-US" i="1">
                                <a:latin typeface="Cambria Math"/>
                                <a:ea typeface="Cambria Math" pitchFamily="18" charset="0"/>
                              </a:rPr>
                            </m:ctrlPr>
                          </m:sPrePr>
                          <m:sub>
                            <m:r>
                              <a:rPr lang="en-US" i="1">
                                <a:latin typeface="Cambria Math"/>
                                <a:ea typeface="Cambria Math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/>
                                <a:ea typeface="Cambria Math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 pitchFamily="18" charset="0"/>
                              </a:rPr>
                              <m:t>−2</m:t>
                            </m:r>
                          </m:sup>
                          <m:e>
                            <m:r>
                              <a:rPr lang="en-US" i="1">
                                <a:latin typeface="Cambria Math"/>
                                <a:ea typeface="Cambria Math" pitchFamily="18" charset="0"/>
                              </a:rPr>
                              <m:t>𝑇</m:t>
                            </m:r>
                          </m:e>
                        </m:sPre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  <a:ea typeface="Cambria Math" pitchFamily="18" charset="0"/>
                          </a:rPr>
                          <m:t>−1</m:t>
                        </m:r>
                      </m:sub>
                      <m:sup/>
                    </m:sSubSup>
                    <m:r>
                      <a:rPr lang="en-US" i="1" smtClean="0">
                        <a:latin typeface="Cambria Math"/>
                        <a:ea typeface="Cambria Math"/>
                      </a:rPr>
                      <m:t>∙</m:t>
                    </m:r>
                    <m:sSubSup>
                      <m:sSubSupPr>
                        <m:ctrlPr>
                          <a:rPr lang="en-US" i="1" smtClean="0">
                            <a:latin typeface="Cambria Math"/>
                            <a:ea typeface="Cambria Math" pitchFamily="18" charset="0"/>
                          </a:rPr>
                        </m:ctrlPr>
                      </m:sSubSupPr>
                      <m:e>
                        <m:sPre>
                          <m:sPrePr>
                            <m:ctrlPr>
                              <a:rPr lang="en-US" i="1">
                                <a:latin typeface="Cambria Math"/>
                                <a:ea typeface="Cambria Math" pitchFamily="18" charset="0"/>
                              </a:rPr>
                            </m:ctrlPr>
                          </m:sPrePr>
                          <m:sub>
                            <m:r>
                              <a:rPr lang="en-US" i="1">
                                <a:latin typeface="Cambria Math"/>
                                <a:ea typeface="Cambria Math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/>
                                <a:ea typeface="Cambria Math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 pitchFamily="18" charset="0"/>
                              </a:rPr>
                              <m:t>−1</m:t>
                            </m:r>
                          </m:sup>
                          <m:e>
                            <m:r>
                              <a:rPr lang="en-US" i="1">
                                <a:latin typeface="Cambria Math"/>
                                <a:ea typeface="Cambria Math" pitchFamily="18" charset="0"/>
                              </a:rPr>
                              <m:t>𝑇</m:t>
                            </m:r>
                          </m:e>
                        </m:sPre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 pitchFamily="18" charset="0"/>
                          </a:rPr>
                          <m:t>𝑖</m:t>
                        </m:r>
                      </m:sub>
                      <m:sup/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439" y="3651258"/>
                <a:ext cx="3384645" cy="384914"/>
              </a:xfrm>
              <a:prstGeom prst="rect">
                <a:avLst/>
              </a:prstGeom>
              <a:blipFill rotWithShape="1">
                <a:blip r:embed="rId3"/>
                <a:stretch>
                  <a:fillRect l="-27748"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5024383" y="2907829"/>
            <a:ext cx="3640110" cy="1869481"/>
            <a:chOff x="2494827" y="3986148"/>
            <a:chExt cx="3601042" cy="1781861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5882373" y="4468373"/>
              <a:ext cx="85064" cy="190628"/>
            </a:xfrm>
            <a:prstGeom prst="line">
              <a:avLst/>
            </a:prstGeom>
            <a:ln>
              <a:solidFill>
                <a:srgbClr val="0070C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742876" y="3986148"/>
              <a:ext cx="33659" cy="230002"/>
            </a:xfrm>
            <a:prstGeom prst="line">
              <a:avLst/>
            </a:prstGeom>
            <a:ln>
              <a:solidFill>
                <a:srgbClr val="0070C0"/>
              </a:solidFill>
              <a:head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514750" y="4327879"/>
              <a:ext cx="166868" cy="136327"/>
            </a:xfrm>
            <a:prstGeom prst="line">
              <a:avLst/>
            </a:prstGeom>
            <a:ln>
              <a:solidFill>
                <a:srgbClr val="0070C0"/>
              </a:solidFill>
              <a:head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786927" y="5265852"/>
              <a:ext cx="231116" cy="30204"/>
            </a:xfrm>
            <a:prstGeom prst="line">
              <a:avLst/>
            </a:prstGeom>
            <a:ln>
              <a:solidFill>
                <a:srgbClr val="0070C0"/>
              </a:solidFill>
              <a:head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5769138" y="4678621"/>
              <a:ext cx="84201" cy="67083"/>
            </a:xfrm>
            <a:prstGeom prst="line">
              <a:avLst/>
            </a:prstGeom>
            <a:ln>
              <a:solidFill>
                <a:srgbClr val="92D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4737427" y="4219534"/>
              <a:ext cx="40327" cy="135207"/>
            </a:xfrm>
            <a:prstGeom prst="line">
              <a:avLst/>
            </a:prstGeom>
            <a:ln>
              <a:solidFill>
                <a:srgbClr val="92D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701247" y="4483835"/>
              <a:ext cx="52132" cy="102104"/>
            </a:xfrm>
            <a:prstGeom prst="line">
              <a:avLst/>
            </a:prstGeom>
            <a:ln>
              <a:solidFill>
                <a:srgbClr val="92D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031322" y="5315685"/>
              <a:ext cx="114128" cy="81735"/>
            </a:xfrm>
            <a:prstGeom prst="line">
              <a:avLst/>
            </a:prstGeom>
            <a:ln>
              <a:solidFill>
                <a:srgbClr val="92D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860261" y="4671823"/>
              <a:ext cx="235608" cy="113804"/>
            </a:xfrm>
            <a:prstGeom prst="line">
              <a:avLst/>
            </a:prstGeom>
            <a:ln>
              <a:solidFill>
                <a:srgbClr val="C0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014642" y="5055342"/>
              <a:ext cx="38711" cy="244011"/>
            </a:xfrm>
            <a:prstGeom prst="line">
              <a:avLst/>
            </a:prstGeom>
            <a:ln>
              <a:solidFill>
                <a:srgbClr val="C0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5850278" y="4645956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002082" y="528025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09226" y="4190049"/>
              <a:ext cx="952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err="1" smtClean="0">
                  <a:latin typeface="Times" pitchFamily="18" charset="0"/>
                </a:rPr>
                <a:t>i</a:t>
              </a:r>
              <a:endParaRPr lang="en-US" sz="1200" i="1" dirty="0">
                <a:latin typeface="Times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746560" y="5015133"/>
              <a:ext cx="4191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>
                  <a:latin typeface="Times" pitchFamily="18" charset="0"/>
                </a:rPr>
                <a:t>i-1</a:t>
              </a:r>
              <a:endParaRPr lang="en-US" sz="1200" i="1" dirty="0">
                <a:latin typeface="Times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4698587" y="5214329"/>
              <a:ext cx="3027" cy="221912"/>
            </a:xfrm>
            <a:prstGeom prst="line">
              <a:avLst/>
            </a:prstGeom>
            <a:ln>
              <a:solidFill>
                <a:srgbClr val="0070C0"/>
              </a:solidFill>
              <a:head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4597936" y="5439625"/>
              <a:ext cx="101871" cy="133152"/>
            </a:xfrm>
            <a:prstGeom prst="line">
              <a:avLst/>
            </a:prstGeom>
            <a:ln>
              <a:solidFill>
                <a:srgbClr val="92D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4696377" y="5432224"/>
              <a:ext cx="211404" cy="2936"/>
            </a:xfrm>
            <a:prstGeom prst="line">
              <a:avLst/>
            </a:prstGeom>
            <a:ln>
              <a:solidFill>
                <a:srgbClr val="C0000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4675480" y="541256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75892" y="4079435"/>
              <a:ext cx="365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>
                  <a:latin typeface="Times" pitchFamily="18" charset="0"/>
                </a:rPr>
                <a:t>x</a:t>
              </a:r>
              <a:r>
                <a:rPr lang="en-US" sz="1100" i="1" baseline="-25000" dirty="0" smtClean="0">
                  <a:latin typeface="Times" pitchFamily="18" charset="0"/>
                </a:rPr>
                <a:t>i</a:t>
              </a:r>
              <a:endParaRPr lang="en-US" sz="1200" i="1" baseline="-25000" dirty="0">
                <a:latin typeface="Times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11549" y="4119916"/>
              <a:ext cx="365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err="1">
                  <a:latin typeface="Times" pitchFamily="18" charset="0"/>
                </a:rPr>
                <a:t>y</a:t>
              </a:r>
              <a:r>
                <a:rPr lang="en-US" sz="1100" i="1" baseline="-25000" dirty="0" err="1" smtClean="0">
                  <a:latin typeface="Times" pitchFamily="18" charset="0"/>
                </a:rPr>
                <a:t>i</a:t>
              </a:r>
              <a:endParaRPr lang="en-US" sz="1200" i="1" baseline="-25000" dirty="0">
                <a:latin typeface="Times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83024" y="4474722"/>
              <a:ext cx="365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err="1" smtClean="0">
                  <a:latin typeface="Times" pitchFamily="18" charset="0"/>
                </a:rPr>
                <a:t>z</a:t>
              </a:r>
              <a:r>
                <a:rPr lang="en-US" sz="1100" i="1" baseline="-25000" dirty="0" err="1" smtClean="0">
                  <a:latin typeface="Times" pitchFamily="18" charset="0"/>
                </a:rPr>
                <a:t>i</a:t>
              </a:r>
              <a:endParaRPr lang="en-US" sz="1200" i="1" baseline="-25000" dirty="0">
                <a:latin typeface="Times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620840" y="5421713"/>
              <a:ext cx="2887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>
                  <a:latin typeface="Times" pitchFamily="18" charset="0"/>
                </a:rPr>
                <a:t>w</a:t>
              </a:r>
              <a:endParaRPr lang="en-US" sz="1200" i="1" dirty="0">
                <a:latin typeface="Times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866835" y="5274492"/>
              <a:ext cx="365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err="1" smtClean="0">
                  <a:latin typeface="Times" pitchFamily="18" charset="0"/>
                </a:rPr>
                <a:t>x</a:t>
              </a:r>
              <a:r>
                <a:rPr lang="en-US" sz="1100" i="1" baseline="-25000" dirty="0" err="1" smtClean="0">
                  <a:latin typeface="Times" pitchFamily="18" charset="0"/>
                </a:rPr>
                <a:t>w</a:t>
              </a:r>
              <a:endParaRPr lang="en-US" sz="1200" i="1" baseline="-25000" dirty="0">
                <a:latin typeface="Times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68070" y="4957620"/>
              <a:ext cx="365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err="1">
                  <a:latin typeface="Times" pitchFamily="18" charset="0"/>
                </a:rPr>
                <a:t>y</a:t>
              </a:r>
              <a:r>
                <a:rPr lang="en-US" sz="1100" i="1" baseline="-25000" dirty="0" err="1" smtClean="0">
                  <a:latin typeface="Times" pitchFamily="18" charset="0"/>
                </a:rPr>
                <a:t>w</a:t>
              </a:r>
              <a:endParaRPr lang="en-US" sz="1200" i="1" baseline="-25000" dirty="0">
                <a:latin typeface="Times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396055" y="5441980"/>
              <a:ext cx="365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err="1" smtClean="0">
                  <a:latin typeface="Times" pitchFamily="18" charset="0"/>
                </a:rPr>
                <a:t>z</a:t>
              </a:r>
              <a:r>
                <a:rPr lang="en-US" sz="1100" i="1" baseline="-25000" dirty="0" err="1" smtClean="0">
                  <a:latin typeface="Times" pitchFamily="18" charset="0"/>
                </a:rPr>
                <a:t>w</a:t>
              </a:r>
              <a:endParaRPr lang="en-US" sz="1200" i="1" baseline="-25000" dirty="0">
                <a:latin typeface="Times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24867" y="4799186"/>
              <a:ext cx="4293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Times" pitchFamily="18" charset="0"/>
                </a:rPr>
                <a:t>x</a:t>
              </a:r>
              <a:r>
                <a:rPr lang="en-US" sz="1100" i="1" baseline="-25000" dirty="0" smtClean="0">
                  <a:latin typeface="Times" pitchFamily="18" charset="0"/>
                </a:rPr>
                <a:t>i-1</a:t>
              </a:r>
              <a:endParaRPr lang="en-US" sz="1200" i="1" baseline="-25000" dirty="0">
                <a:latin typeface="Times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494827" y="5084370"/>
              <a:ext cx="4293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>
                  <a:latin typeface="Times" pitchFamily="18" charset="0"/>
                </a:rPr>
                <a:t>y</a:t>
              </a:r>
              <a:r>
                <a:rPr lang="en-US" sz="1100" i="1" baseline="-25000" dirty="0" smtClean="0">
                  <a:latin typeface="Times" pitchFamily="18" charset="0"/>
                </a:rPr>
                <a:t>i-1</a:t>
              </a:r>
              <a:endParaRPr lang="en-US" sz="1200" i="1" baseline="-25000" dirty="0">
                <a:latin typeface="Times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087829" y="5306180"/>
              <a:ext cx="4293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>
                  <a:latin typeface="Times" pitchFamily="18" charset="0"/>
                </a:rPr>
                <a:t>z</a:t>
              </a:r>
              <a:r>
                <a:rPr lang="en-US" sz="1100" i="1" baseline="-25000" dirty="0" smtClean="0">
                  <a:latin typeface="Times" pitchFamily="18" charset="0"/>
                </a:rPr>
                <a:t>i-1</a:t>
              </a:r>
              <a:endParaRPr lang="en-US" sz="1200" i="1" baseline="-25000" dirty="0">
                <a:latin typeface="Times" pitchFamily="18" charset="0"/>
              </a:endParaRPr>
            </a:p>
          </p:txBody>
        </p:sp>
        <p:sp>
          <p:nvSpPr>
            <p:cNvPr id="34" name="Can 33"/>
            <p:cNvSpPr/>
            <p:nvPr/>
          </p:nvSpPr>
          <p:spPr>
            <a:xfrm rot="4573161">
              <a:off x="4192282" y="3808142"/>
              <a:ext cx="81632" cy="1062531"/>
            </a:xfrm>
            <a:prstGeom prst="can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an 34"/>
            <p:cNvSpPr/>
            <p:nvPr/>
          </p:nvSpPr>
          <p:spPr>
            <a:xfrm rot="2312483">
              <a:off x="3324198" y="4390042"/>
              <a:ext cx="77331" cy="998127"/>
            </a:xfrm>
            <a:prstGeom prst="can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3675269" y="4302114"/>
              <a:ext cx="180650" cy="188072"/>
            </a:xfrm>
            <a:prstGeom prst="line">
              <a:avLst/>
            </a:prstGeom>
            <a:ln>
              <a:solidFill>
                <a:srgbClr val="C0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3668217" y="4446966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an 37"/>
            <p:cNvSpPr/>
            <p:nvPr/>
          </p:nvSpPr>
          <p:spPr>
            <a:xfrm rot="6747992">
              <a:off x="5287496" y="3885124"/>
              <a:ext cx="80401" cy="1110374"/>
            </a:xfrm>
            <a:prstGeom prst="can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4774319" y="4170545"/>
              <a:ext cx="239402" cy="41585"/>
            </a:xfrm>
            <a:prstGeom prst="line">
              <a:avLst/>
            </a:prstGeom>
            <a:ln>
              <a:solidFill>
                <a:srgbClr val="C00000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4753428" y="419247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an 40"/>
            <p:cNvSpPr/>
            <p:nvPr/>
          </p:nvSpPr>
          <p:spPr>
            <a:xfrm rot="557783">
              <a:off x="2944641" y="5343954"/>
              <a:ext cx="77331" cy="424055"/>
            </a:xfrm>
            <a:prstGeom prst="can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itle 1"/>
          <p:cNvSpPr txBox="1">
            <a:spLocks/>
          </p:cNvSpPr>
          <p:nvPr/>
        </p:nvSpPr>
        <p:spPr>
          <a:xfrm>
            <a:off x="533400" y="285750"/>
            <a:ext cx="8077200" cy="7810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+mj-lt"/>
                <a:ea typeface="ヒラギノ角ゴ Pro W3" pitchFamily="80" charset="-128"/>
                <a:cs typeface="ヒラギノ角ゴ Pro W3" pitchFamily="8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Simulation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066800"/>
            <a:ext cx="8610600" cy="3304730"/>
          </a:xfrm>
        </p:spPr>
        <p:txBody>
          <a:bodyPr/>
          <a:lstStyle/>
          <a:p>
            <a:r>
              <a:rPr lang="en-US" sz="2000" dirty="0" smtClean="0"/>
              <a:t>After </a:t>
            </a:r>
            <a:r>
              <a:rPr lang="en-US" sz="2000" dirty="0"/>
              <a:t>applying external </a:t>
            </a:r>
            <a:r>
              <a:rPr lang="en-US" sz="2000" dirty="0" smtClean="0"/>
              <a:t>forces global shape</a:t>
            </a:r>
            <a:br>
              <a:rPr lang="en-US" sz="2000" dirty="0" smtClean="0"/>
            </a:br>
            <a:r>
              <a:rPr lang="en-US" sz="2000" dirty="0" smtClean="0"/>
              <a:t>constraints </a:t>
            </a:r>
            <a:r>
              <a:rPr lang="en-US" sz="2000" dirty="0"/>
              <a:t>are applied to </a:t>
            </a:r>
            <a:r>
              <a:rPr lang="en-US" sz="2000" dirty="0" smtClean="0"/>
              <a:t>each </a:t>
            </a:r>
            <a:r>
              <a:rPr lang="en-US" sz="2000" dirty="0"/>
              <a:t>vertex </a:t>
            </a:r>
            <a:r>
              <a:rPr lang="en-US" sz="2000" dirty="0" smtClean="0"/>
              <a:t>to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make </a:t>
            </a:r>
            <a:r>
              <a:rPr lang="en-US" sz="2000" dirty="0"/>
              <a:t>them </a:t>
            </a:r>
            <a:r>
              <a:rPr lang="en-US" sz="2000" dirty="0" smtClean="0"/>
              <a:t>return </a:t>
            </a:r>
            <a:r>
              <a:rPr lang="en-US" sz="2000" dirty="0"/>
              <a:t>to </a:t>
            </a:r>
            <a:r>
              <a:rPr lang="en-US" sz="2000" dirty="0" smtClean="0"/>
              <a:t>initial position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Local </a:t>
            </a:r>
            <a:r>
              <a:rPr lang="en-US" sz="2000" dirty="0"/>
              <a:t>shape constraints </a:t>
            </a:r>
            <a:r>
              <a:rPr lang="en-US" sz="2000" dirty="0" smtClean="0"/>
              <a:t>make vertices return</a:t>
            </a:r>
            <a:br>
              <a:rPr lang="en-US" sz="2000" dirty="0" smtClean="0"/>
            </a:br>
            <a:r>
              <a:rPr lang="en-US" sz="2000" dirty="0" smtClean="0"/>
              <a:t>to </a:t>
            </a:r>
            <a:r>
              <a:rPr lang="en-US" sz="2000" dirty="0"/>
              <a:t>initial local </a:t>
            </a:r>
            <a:r>
              <a:rPr lang="en-US" sz="2000" dirty="0" smtClean="0"/>
              <a:t>position </a:t>
            </a:r>
            <a:r>
              <a:rPr lang="en-US" sz="2000" dirty="0"/>
              <a:t>w.r.t </a:t>
            </a:r>
            <a:r>
              <a:rPr lang="en-US" sz="2000" dirty="0" smtClean="0"/>
              <a:t>local frame</a:t>
            </a:r>
          </a:p>
          <a:p>
            <a:pPr lvl="1"/>
            <a:r>
              <a:rPr lang="en-US" sz="1600" dirty="0" smtClean="0"/>
              <a:t>This maintains the hair style, e.g. curls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2000" dirty="0"/>
              <a:t>With both constraints, hair shapes can be </a:t>
            </a:r>
            <a:r>
              <a:rPr lang="en-US" sz="2000" dirty="0" smtClean="0"/>
              <a:t>maintained </a:t>
            </a:r>
            <a:r>
              <a:rPr lang="en-US" sz="2000" dirty="0"/>
              <a:t>without tangling in weird </a:t>
            </a:r>
            <a:r>
              <a:rPr lang="en-US" sz="2000" dirty="0" smtClean="0"/>
              <a:t>shapes during </a:t>
            </a:r>
            <a:r>
              <a:rPr lang="en-US" sz="2000" dirty="0"/>
              <a:t>fast moving </a:t>
            </a:r>
            <a:r>
              <a:rPr lang="en-US" sz="2000" dirty="0" smtClean="0"/>
              <a:t>gameplay</a:t>
            </a:r>
            <a:endParaRPr lang="en-US" sz="2000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33400" y="285750"/>
            <a:ext cx="8077200" cy="7810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+mj-lt"/>
                <a:ea typeface="ヒラギノ角ゴ Pro W3" pitchFamily="80" charset="-128"/>
                <a:cs typeface="ヒラギノ角ゴ Pro W3" pitchFamily="8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Simulation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dohan.AMD\Desktop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585" y="1200150"/>
            <a:ext cx="2779861" cy="157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81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Confetti</a:t>
            </a:r>
            <a:endParaRPr lang="ru-RU" dirty="0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457200" indent="-457200" eaLnBrk="1" hangingPunct="1"/>
            <a:r>
              <a:rPr lang="en-US" dirty="0" smtClean="0"/>
              <a:t>Think-Tank for game and movie related industries</a:t>
            </a:r>
          </a:p>
          <a:p>
            <a:pPr marL="457200" indent="-457200" eaLnBrk="1" hangingPunct="1"/>
            <a:r>
              <a:rPr lang="en-US" dirty="0" smtClean="0"/>
              <a:t>Middleware packages</a:t>
            </a:r>
          </a:p>
          <a:p>
            <a:pPr lvl="1"/>
            <a:r>
              <a:rPr lang="en-US" dirty="0" smtClean="0"/>
              <a:t>Global Illumination – Aura</a:t>
            </a:r>
          </a:p>
          <a:p>
            <a:pPr lvl="1"/>
            <a:r>
              <a:rPr lang="en-US" dirty="0" err="1" smtClean="0"/>
              <a:t>Skydome</a:t>
            </a:r>
            <a:r>
              <a:rPr lang="en-US" dirty="0" smtClean="0"/>
              <a:t> system – Ephemeris</a:t>
            </a:r>
          </a:p>
          <a:p>
            <a:pPr lvl="1"/>
            <a:r>
              <a:rPr lang="en-US" dirty="0" smtClean="0"/>
              <a:t>Post-Processing Pipeline - </a:t>
            </a:r>
            <a:r>
              <a:rPr lang="en-US" dirty="0" err="1" smtClean="0"/>
              <a:t>PixelPuzzle</a:t>
            </a:r>
            <a:endParaRPr lang="en-US" dirty="0" smtClean="0"/>
          </a:p>
          <a:p>
            <a:pPr marL="457200" indent="-457200" eaLnBrk="1" hangingPunct="1"/>
            <a:r>
              <a:rPr lang="en-US" dirty="0" smtClean="0"/>
              <a:t>Clients: INTEL, Qualcomm, AMD, many game developers (“Engine Tuner”)</a:t>
            </a:r>
          </a:p>
          <a:p>
            <a:pPr marL="457200" indent="-457200" eaLnBrk="1" hangingPunct="1"/>
            <a:r>
              <a:rPr lang="en-US" dirty="0" smtClean="0"/>
              <a:t>Provides software solutions for games, movies and tools for GPU manufacturers</a:t>
            </a:r>
          </a:p>
          <a:p>
            <a:pPr marL="457200" indent="-457200"/>
            <a:r>
              <a:rPr lang="en-US" dirty="0" smtClean="0">
                <a:hlinkClick r:id="rId3"/>
              </a:rPr>
              <a:t>http://www.conffx.com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2097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099473"/>
            <a:ext cx="8503920" cy="3566160"/>
          </a:xfrm>
        </p:spPr>
        <p:txBody>
          <a:bodyPr/>
          <a:lstStyle/>
          <a:p>
            <a:r>
              <a:rPr lang="en-US" dirty="0"/>
              <a:t>Global Shape Constraints</a:t>
            </a:r>
          </a:p>
          <a:p>
            <a:pPr lvl="1"/>
            <a:r>
              <a:rPr lang="en-US" dirty="0"/>
              <a:t>The initial positions of particles serve as the global goal positions</a:t>
            </a:r>
          </a:p>
          <a:p>
            <a:pPr lvl="1"/>
            <a:r>
              <a:rPr lang="en-US" dirty="0"/>
              <a:t>The goal positions are rigid w.r.t character head transform.</a:t>
            </a:r>
          </a:p>
          <a:p>
            <a:pPr lvl="1"/>
            <a:r>
              <a:rPr lang="en-US" dirty="0"/>
              <a:t>Easy and cheap. Help maintain the global shape but lose the detailed simulation</a:t>
            </a:r>
          </a:p>
          <a:p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2209799" y="2571750"/>
            <a:ext cx="1821665" cy="2237509"/>
            <a:chOff x="1890987" y="2066077"/>
            <a:chExt cx="2084592" cy="2652559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621704" y="2543155"/>
              <a:ext cx="276091" cy="495341"/>
            </a:xfrm>
            <a:prstGeom prst="line">
              <a:avLst/>
            </a:prstGeom>
            <a:ln w="22225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905794" y="3061836"/>
              <a:ext cx="16628" cy="538915"/>
            </a:xfrm>
            <a:prstGeom prst="line">
              <a:avLst/>
            </a:prstGeom>
            <a:ln w="22225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3706298" y="3634916"/>
              <a:ext cx="213395" cy="526214"/>
            </a:xfrm>
            <a:prstGeom prst="line">
              <a:avLst/>
            </a:prstGeom>
            <a:ln w="22225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3324750" y="4194105"/>
              <a:ext cx="351705" cy="462504"/>
            </a:xfrm>
            <a:prstGeom prst="line">
              <a:avLst/>
            </a:prstGeom>
            <a:ln w="22225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3542203" y="2569204"/>
              <a:ext cx="76171" cy="485500"/>
            </a:xfrm>
            <a:prstGeom prst="line">
              <a:avLst/>
            </a:prstGeom>
            <a:ln w="22225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3161433" y="3078044"/>
              <a:ext cx="388770" cy="425457"/>
            </a:xfrm>
            <a:prstGeom prst="line">
              <a:avLst/>
            </a:prstGeom>
            <a:ln w="22225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588085" y="3512763"/>
              <a:ext cx="566979" cy="258175"/>
            </a:xfrm>
            <a:prstGeom prst="line">
              <a:avLst/>
            </a:prstGeom>
            <a:ln w="22225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1945241" y="3687580"/>
              <a:ext cx="642433" cy="81633"/>
            </a:xfrm>
            <a:prstGeom prst="line">
              <a:avLst/>
            </a:prstGeom>
            <a:ln w="22225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248303" y="2128104"/>
              <a:ext cx="368030" cy="406774"/>
            </a:xfrm>
            <a:prstGeom prst="line">
              <a:avLst/>
            </a:prstGeom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3176764" y="2066077"/>
              <a:ext cx="111773" cy="124055"/>
            </a:xfrm>
            <a:prstGeom prst="ellipse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946873" y="3706069"/>
              <a:ext cx="1301430" cy="915060"/>
            </a:xfrm>
            <a:prstGeom prst="straightConnector1">
              <a:avLst/>
            </a:prstGeom>
            <a:ln w="12700">
              <a:prstDash val="dash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614042" y="3789427"/>
              <a:ext cx="1002291" cy="350351"/>
            </a:xfrm>
            <a:prstGeom prst="straightConnector1">
              <a:avLst/>
            </a:prstGeom>
            <a:ln w="12700">
              <a:prstDash val="dash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184599" y="3509289"/>
              <a:ext cx="665307" cy="108828"/>
            </a:xfrm>
            <a:prstGeom prst="straightConnector1">
              <a:avLst/>
            </a:prstGeom>
            <a:ln w="12700">
              <a:prstDash val="dash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endCxn id="23" idx="2"/>
            </p:cNvCxnSpPr>
            <p:nvPr/>
          </p:nvCxnSpPr>
          <p:spPr>
            <a:xfrm flipV="1">
              <a:off x="3573781" y="3054703"/>
              <a:ext cx="276126" cy="16960"/>
            </a:xfrm>
            <a:prstGeom prst="straightConnector1">
              <a:avLst/>
            </a:prstGeom>
            <a:ln w="12700">
              <a:prstDash val="dash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618374" y="2513633"/>
              <a:ext cx="100770" cy="526674"/>
            </a:xfrm>
            <a:prstGeom prst="line">
              <a:avLst/>
            </a:prstGeom>
            <a:ln w="2222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3562576" y="3081215"/>
              <a:ext cx="158653" cy="466990"/>
            </a:xfrm>
            <a:prstGeom prst="line">
              <a:avLst/>
            </a:prstGeom>
            <a:ln w="2222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3166155" y="3587498"/>
              <a:ext cx="359564" cy="385499"/>
            </a:xfrm>
            <a:prstGeom prst="line">
              <a:avLst/>
            </a:prstGeom>
            <a:ln w="2222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2712592" y="4012293"/>
              <a:ext cx="416706" cy="192736"/>
            </a:xfrm>
            <a:prstGeom prst="line">
              <a:avLst/>
            </a:prstGeom>
            <a:ln w="2222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3562576" y="2481127"/>
              <a:ext cx="111773" cy="124055"/>
            </a:xfrm>
            <a:prstGeom prst="ellipse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849906" y="2992676"/>
              <a:ext cx="111773" cy="124055"/>
            </a:xfrm>
            <a:prstGeom prst="ellipse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863806" y="3558669"/>
              <a:ext cx="111773" cy="124055"/>
            </a:xfrm>
            <a:prstGeom prst="ellipse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637196" y="4107024"/>
              <a:ext cx="111773" cy="124055"/>
            </a:xfrm>
            <a:prstGeom prst="ellipse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268863" y="4594581"/>
              <a:ext cx="111773" cy="124055"/>
            </a:xfrm>
            <a:prstGeom prst="ellipse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483600" y="3006065"/>
              <a:ext cx="111773" cy="12405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105545" y="3447261"/>
              <a:ext cx="111773" cy="12405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532198" y="3705498"/>
              <a:ext cx="111773" cy="12405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890987" y="3621596"/>
              <a:ext cx="111773" cy="124055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658796" y="2999807"/>
              <a:ext cx="111773" cy="124055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483599" y="3501675"/>
              <a:ext cx="111773" cy="124055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099176" y="3923074"/>
              <a:ext cx="111773" cy="124055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2502" y="4161131"/>
              <a:ext cx="111773" cy="124055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Oval 34"/>
          <p:cNvSpPr/>
          <p:nvPr/>
        </p:nvSpPr>
        <p:spPr>
          <a:xfrm>
            <a:off x="4541380" y="3263339"/>
            <a:ext cx="111773" cy="124055"/>
          </a:xfrm>
          <a:prstGeom prst="ellipse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778175" y="3148817"/>
            <a:ext cx="1885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/>
              <a:t>i</a:t>
            </a:r>
            <a:r>
              <a:rPr lang="en-US" sz="1400" dirty="0" smtClean="0"/>
              <a:t>nitial goal position</a:t>
            </a:r>
            <a:endParaRPr lang="en-US" sz="1400" dirty="0"/>
          </a:p>
        </p:txBody>
      </p:sp>
      <p:sp>
        <p:nvSpPr>
          <p:cNvPr id="37" name="Oval 36"/>
          <p:cNvSpPr/>
          <p:nvPr/>
        </p:nvSpPr>
        <p:spPr>
          <a:xfrm>
            <a:off x="4541084" y="3503363"/>
            <a:ext cx="111773" cy="124055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778175" y="3380682"/>
            <a:ext cx="1606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/>
              <a:t>current position</a:t>
            </a:r>
            <a:endParaRPr lang="en-US" sz="1400" dirty="0"/>
          </a:p>
        </p:txBody>
      </p:sp>
      <p:sp>
        <p:nvSpPr>
          <p:cNvPr id="39" name="Oval 38"/>
          <p:cNvSpPr/>
          <p:nvPr/>
        </p:nvSpPr>
        <p:spPr>
          <a:xfrm>
            <a:off x="4544311" y="3739725"/>
            <a:ext cx="111773" cy="124055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4778175" y="3645455"/>
            <a:ext cx="13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/>
              <a:t>final position</a:t>
            </a:r>
            <a:endParaRPr lang="en-US" sz="1400" dirty="0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533400" y="285750"/>
            <a:ext cx="8077200" cy="7810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+mj-lt"/>
                <a:ea typeface="ヒラギノ角ゴ Pro W3" pitchFamily="80" charset="-128"/>
                <a:cs typeface="ヒラギノ角ゴ Pro W3" pitchFamily="8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Simulation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1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452" y="1130374"/>
            <a:ext cx="8503920" cy="3566160"/>
          </a:xfrm>
        </p:spPr>
        <p:txBody>
          <a:bodyPr/>
          <a:lstStyle/>
          <a:p>
            <a:r>
              <a:rPr lang="en-US" dirty="0"/>
              <a:t>Local Shape Constraints</a:t>
            </a:r>
          </a:p>
          <a:p>
            <a:pPr lvl="1"/>
            <a:r>
              <a:rPr lang="en-US" dirty="0"/>
              <a:t>The goal positions are determined in the local coordinates</a:t>
            </a:r>
          </a:p>
          <a:p>
            <a:pPr lvl="1"/>
            <a:r>
              <a:rPr lang="en-US" dirty="0"/>
              <a:t>Local coordinates should be updated at each particles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381338" y="2249416"/>
            <a:ext cx="2192446" cy="2276181"/>
            <a:chOff x="1543761" y="1050668"/>
            <a:chExt cx="3721831" cy="4736902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631537" y="1899322"/>
              <a:ext cx="490900" cy="881143"/>
            </a:xfrm>
            <a:prstGeom prst="line">
              <a:avLst/>
            </a:prstGeom>
            <a:ln w="22225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136659" y="2821983"/>
              <a:ext cx="29565" cy="958655"/>
            </a:xfrm>
            <a:prstGeom prst="line">
              <a:avLst/>
            </a:prstGeom>
            <a:ln w="22225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4781950" y="3841415"/>
              <a:ext cx="379424" cy="936062"/>
            </a:xfrm>
            <a:prstGeom prst="line">
              <a:avLst/>
            </a:prstGeom>
            <a:ln w="22225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103543" y="4836134"/>
              <a:ext cx="625344" cy="822731"/>
            </a:xfrm>
            <a:prstGeom prst="line">
              <a:avLst/>
            </a:prstGeom>
            <a:ln w="22225">
              <a:solidFill>
                <a:schemeClr val="tx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4490183" y="1945660"/>
              <a:ext cx="135434" cy="863637"/>
            </a:xfrm>
            <a:prstGeom prst="line">
              <a:avLst/>
            </a:prstGeom>
            <a:ln w="22225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3813159" y="2850815"/>
              <a:ext cx="691246" cy="756829"/>
            </a:xfrm>
            <a:prstGeom prst="line">
              <a:avLst/>
            </a:prstGeom>
            <a:ln w="22225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2793727" y="3624122"/>
              <a:ext cx="1008108" cy="459257"/>
            </a:xfrm>
            <a:prstGeom prst="line">
              <a:avLst/>
            </a:prstGeom>
            <a:ln w="22225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1650727" y="3935097"/>
              <a:ext cx="1142268" cy="145214"/>
            </a:xfrm>
            <a:prstGeom prst="line">
              <a:avLst/>
            </a:prstGeom>
            <a:ln w="22225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967619" y="1161006"/>
              <a:ext cx="654370" cy="723595"/>
            </a:xfrm>
            <a:prstGeom prst="line">
              <a:avLst/>
            </a:prstGeom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3946635" y="2888892"/>
              <a:ext cx="553355" cy="751734"/>
            </a:xfrm>
            <a:prstGeom prst="straightConnector1">
              <a:avLst/>
            </a:prstGeom>
            <a:ln w="12700">
              <a:prstDash val="dash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2908683" y="3652891"/>
              <a:ext cx="866563" cy="486501"/>
            </a:xfrm>
            <a:prstGeom prst="straightConnector1">
              <a:avLst/>
            </a:prstGeom>
            <a:ln w="12700">
              <a:prstDash val="dash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1659467" y="4084062"/>
              <a:ext cx="1114881" cy="32206"/>
            </a:xfrm>
            <a:prstGeom prst="straightConnector1">
              <a:avLst/>
            </a:prstGeom>
            <a:ln w="12700">
              <a:prstDash val="dash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649187" y="1921715"/>
              <a:ext cx="179173" cy="936882"/>
            </a:xfrm>
            <a:prstGeom prst="line">
              <a:avLst/>
            </a:prstGeom>
            <a:ln w="2222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3946635" y="2854264"/>
              <a:ext cx="846400" cy="786362"/>
            </a:xfrm>
            <a:prstGeom prst="line">
              <a:avLst/>
            </a:prstGeom>
            <a:ln w="2222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2922255" y="3710526"/>
              <a:ext cx="958848" cy="463816"/>
            </a:xfrm>
            <a:prstGeom prst="line">
              <a:avLst/>
            </a:prstGeom>
            <a:ln w="2222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1659467" y="4084062"/>
              <a:ext cx="1170112" cy="90280"/>
            </a:xfrm>
            <a:prstGeom prst="line">
              <a:avLst/>
            </a:prstGeom>
            <a:ln w="2222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3847266" y="1050668"/>
              <a:ext cx="198737" cy="220676"/>
            </a:xfrm>
            <a:prstGeom prst="ellipse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4532168" y="1788984"/>
              <a:ext cx="198737" cy="220676"/>
            </a:xfrm>
            <a:prstGeom prst="ellipse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5023068" y="2698959"/>
              <a:ext cx="198737" cy="220676"/>
            </a:xfrm>
            <a:prstGeom prst="ellipse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066855" y="3678563"/>
              <a:ext cx="198737" cy="220676"/>
            </a:xfrm>
            <a:prstGeom prst="ellipse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654252" y="4685832"/>
              <a:ext cx="198737" cy="220676"/>
            </a:xfrm>
            <a:prstGeom prst="ellipse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987502" y="5566894"/>
              <a:ext cx="198737" cy="220676"/>
            </a:xfrm>
            <a:prstGeom prst="ellipse">
              <a:avLst/>
            </a:prstGeom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377458" y="2740477"/>
              <a:ext cx="198737" cy="2206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715132" y="3497306"/>
              <a:ext cx="198737" cy="2206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694358" y="3953666"/>
              <a:ext cx="198737" cy="2206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1551358" y="3824759"/>
              <a:ext cx="198737" cy="22067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718434" y="2748259"/>
              <a:ext cx="198737" cy="220676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3815033" y="3580284"/>
              <a:ext cx="198737" cy="220676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2774348" y="4100165"/>
              <a:ext cx="198737" cy="220676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543761" y="3989827"/>
              <a:ext cx="198737" cy="220676"/>
            </a:xfrm>
            <a:prstGeom prst="ellips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Oval 41"/>
          <p:cNvSpPr/>
          <p:nvPr/>
        </p:nvSpPr>
        <p:spPr>
          <a:xfrm>
            <a:off x="5205183" y="2787066"/>
            <a:ext cx="111773" cy="124055"/>
          </a:xfrm>
          <a:prstGeom prst="ellipse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441978" y="2672544"/>
            <a:ext cx="1885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/>
              <a:t>i</a:t>
            </a:r>
            <a:r>
              <a:rPr lang="en-US" sz="1400" dirty="0" smtClean="0"/>
              <a:t>nitial goal position</a:t>
            </a:r>
            <a:endParaRPr lang="en-US" sz="1400" dirty="0"/>
          </a:p>
        </p:txBody>
      </p:sp>
      <p:sp>
        <p:nvSpPr>
          <p:cNvPr id="44" name="Oval 43"/>
          <p:cNvSpPr/>
          <p:nvPr/>
        </p:nvSpPr>
        <p:spPr>
          <a:xfrm>
            <a:off x="5204887" y="3027090"/>
            <a:ext cx="111773" cy="124055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441978" y="2904409"/>
            <a:ext cx="1606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/>
              <a:t>current position</a:t>
            </a:r>
            <a:endParaRPr lang="en-US" sz="1400" dirty="0"/>
          </a:p>
        </p:txBody>
      </p:sp>
      <p:sp>
        <p:nvSpPr>
          <p:cNvPr id="46" name="Oval 45"/>
          <p:cNvSpPr/>
          <p:nvPr/>
        </p:nvSpPr>
        <p:spPr>
          <a:xfrm>
            <a:off x="5208114" y="3263452"/>
            <a:ext cx="111773" cy="124055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5441978" y="3169182"/>
            <a:ext cx="13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/>
              <a:t>final position</a:t>
            </a:r>
            <a:endParaRPr lang="en-US" sz="1400" dirty="0"/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533400" y="285750"/>
            <a:ext cx="8077200" cy="7810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+mj-lt"/>
                <a:ea typeface="ヒラギノ角ゴ Pro W3" pitchFamily="80" charset="-128"/>
                <a:cs typeface="ヒラギノ角ゴ Pro W3" pitchFamily="8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Simulation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24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5750"/>
            <a:ext cx="8077200" cy="781050"/>
          </a:xfrm>
        </p:spPr>
        <p:txBody>
          <a:bodyPr/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71500" y="1200150"/>
            <a:ext cx="8001000" cy="3200400"/>
          </a:xfrm>
        </p:spPr>
        <p:txBody>
          <a:bodyPr/>
          <a:lstStyle/>
          <a:p>
            <a:r>
              <a:rPr lang="en-US" sz="2000" dirty="0" smtClean="0"/>
              <a:t>In Tomb Raider Simulation consisted of 5 </a:t>
            </a:r>
            <a:r>
              <a:rPr lang="en-US" sz="2000" dirty="0" err="1" smtClean="0"/>
              <a:t>shaders</a:t>
            </a:r>
            <a:r>
              <a:rPr lang="en-US" sz="2000" dirty="0" smtClean="0"/>
              <a:t> (A-E)</a:t>
            </a:r>
          </a:p>
          <a:p>
            <a:pPr lvl="1"/>
            <a:r>
              <a:rPr lang="en-US" sz="1800" dirty="0" smtClean="0"/>
              <a:t>A: Gravity + Integration and Global Shape Matching</a:t>
            </a:r>
          </a:p>
          <a:p>
            <a:pPr lvl="1"/>
            <a:r>
              <a:rPr lang="en-US" sz="1800" dirty="0" smtClean="0"/>
              <a:t>B: Local Shape Constraints</a:t>
            </a:r>
          </a:p>
          <a:p>
            <a:pPr lvl="1"/>
            <a:r>
              <a:rPr lang="en-US" sz="1800" dirty="0" smtClean="0"/>
              <a:t>C: Wind application and length constraint enforcement</a:t>
            </a:r>
          </a:p>
          <a:p>
            <a:pPr lvl="1"/>
            <a:r>
              <a:rPr lang="en-US" sz="1800" dirty="0" smtClean="0"/>
              <a:t>D: Extra length constraint for erratic movement</a:t>
            </a:r>
          </a:p>
          <a:p>
            <a:pPr lvl="1"/>
            <a:r>
              <a:rPr lang="en-US" sz="1800" dirty="0" smtClean="0"/>
              <a:t>E: Capsule collision position constraints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0102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28600" y="1200150"/>
            <a:ext cx="4191000" cy="3048000"/>
          </a:xfrm>
        </p:spPr>
        <p:txBody>
          <a:bodyPr/>
          <a:lstStyle/>
          <a:p>
            <a:pPr indent="0">
              <a:buNone/>
            </a:pPr>
            <a:r>
              <a:rPr lang="de-DE" sz="2400" dirty="0" err="1" smtClean="0"/>
              <a:t>Some</a:t>
            </a:r>
            <a:r>
              <a:rPr lang="de-DE" sz="2400" dirty="0" smtClean="0"/>
              <a:t> </a:t>
            </a:r>
            <a:r>
              <a:rPr lang="de-DE" sz="2400" dirty="0" err="1" smtClean="0"/>
              <a:t>situations</a:t>
            </a:r>
            <a:r>
              <a:rPr lang="de-DE" sz="2400" dirty="0" smtClean="0"/>
              <a:t> </a:t>
            </a:r>
            <a:r>
              <a:rPr lang="de-DE" sz="2400" dirty="0" err="1" smtClean="0"/>
              <a:t>require</a:t>
            </a:r>
            <a:r>
              <a:rPr lang="de-DE" sz="2400" dirty="0" smtClean="0"/>
              <a:t> </a:t>
            </a:r>
            <a:r>
              <a:rPr lang="de-DE" sz="2400" dirty="0" err="1" smtClean="0"/>
              <a:t>specially</a:t>
            </a:r>
            <a:r>
              <a:rPr lang="de-DE" sz="2400" dirty="0" smtClean="0"/>
              <a:t> </a:t>
            </a:r>
            <a:r>
              <a:rPr lang="de-DE" sz="2400" dirty="0" err="1" smtClean="0"/>
              <a:t>authored</a:t>
            </a:r>
            <a:r>
              <a:rPr lang="de-DE" sz="2400" dirty="0" smtClean="0"/>
              <a:t> </a:t>
            </a:r>
            <a:r>
              <a:rPr lang="de-DE" sz="2400" dirty="0" err="1" smtClean="0"/>
              <a:t>assets</a:t>
            </a:r>
            <a:r>
              <a:rPr lang="de-DE" sz="2400" dirty="0" smtClean="0"/>
              <a:t>:</a:t>
            </a:r>
          </a:p>
          <a:p>
            <a:pPr marL="1200150" lvl="1" indent="-457200"/>
            <a:r>
              <a:rPr lang="de-DE" sz="2000" dirty="0" err="1" smtClean="0"/>
              <a:t>Wet</a:t>
            </a:r>
            <a:r>
              <a:rPr lang="de-DE" sz="2000" dirty="0" smtClean="0"/>
              <a:t> Hair</a:t>
            </a:r>
          </a:p>
          <a:p>
            <a:pPr marL="1200150" lvl="1" indent="-457200"/>
            <a:r>
              <a:rPr lang="de-DE" sz="2000" dirty="0" err="1" smtClean="0"/>
              <a:t>Sac</a:t>
            </a:r>
            <a:r>
              <a:rPr lang="de-DE" sz="2000" dirty="0" smtClean="0"/>
              <a:t> Swing</a:t>
            </a:r>
          </a:p>
          <a:p>
            <a:pPr marL="1200150" lvl="1" indent="-457200"/>
            <a:r>
              <a:rPr lang="de-DE" sz="2000" dirty="0" err="1" smtClean="0"/>
              <a:t>Weapon</a:t>
            </a:r>
            <a:r>
              <a:rPr lang="de-DE" sz="2000" dirty="0" smtClean="0"/>
              <a:t> </a:t>
            </a:r>
            <a:r>
              <a:rPr lang="de-DE" sz="2000" dirty="0" err="1" smtClean="0"/>
              <a:t>Aiming</a:t>
            </a:r>
            <a:endParaRPr lang="de-DE" sz="2000" dirty="0" smtClean="0"/>
          </a:p>
          <a:p>
            <a:pPr marL="1200150" lvl="1" indent="-457200"/>
            <a:r>
              <a:rPr lang="de-DE" sz="2000" dirty="0" err="1" smtClean="0"/>
              <a:t>Cinematics</a:t>
            </a:r>
            <a:r>
              <a:rPr lang="de-DE" sz="2000" dirty="0" smtClean="0"/>
              <a:t> </a:t>
            </a:r>
            <a:endParaRPr lang="en-US" sz="2000" dirty="0"/>
          </a:p>
        </p:txBody>
      </p:sp>
      <p:pic>
        <p:nvPicPr>
          <p:cNvPr id="2050" name="Picture 2" descr="\\SHODES-AMD\_Share\#_Nixxes\TombRaider 2013-04-22 12-44-16-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47750"/>
            <a:ext cx="4846320" cy="3331845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85750"/>
            <a:ext cx="8077200" cy="781050"/>
          </a:xfrm>
        </p:spPr>
        <p:txBody>
          <a:bodyPr/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55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5750"/>
            <a:ext cx="8077200" cy="781050"/>
          </a:xfrm>
        </p:spPr>
        <p:txBody>
          <a:bodyPr/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71500" y="1200150"/>
            <a:ext cx="8001000" cy="3200400"/>
          </a:xfrm>
        </p:spPr>
        <p:txBody>
          <a:bodyPr/>
          <a:lstStyle/>
          <a:p>
            <a:pPr marL="342900" indent="-342900"/>
            <a:r>
              <a:rPr lang="en-US" sz="2000" dirty="0" smtClean="0"/>
              <a:t>Use hair profiles to drive the simulation of each group</a:t>
            </a:r>
          </a:p>
          <a:p>
            <a:pPr marL="342900" indent="-342900"/>
            <a:r>
              <a:rPr lang="en-US" sz="2000" dirty="0" smtClean="0"/>
              <a:t>These allow us to set up parameters to define hair in different states (dry </a:t>
            </a:r>
            <a:r>
              <a:rPr lang="en-US" sz="2000" dirty="0" err="1" smtClean="0"/>
              <a:t>vs</a:t>
            </a:r>
            <a:r>
              <a:rPr lang="en-US" sz="2000" dirty="0" smtClean="0"/>
              <a:t> wet for example)</a:t>
            </a:r>
          </a:p>
          <a:p>
            <a:pPr marL="342900" indent="-342900"/>
            <a:r>
              <a:rPr lang="en-US" sz="2000" dirty="0" smtClean="0"/>
              <a:t>Profile data is blended together when changes are needed</a:t>
            </a:r>
          </a:p>
          <a:p>
            <a:pPr marL="457200" lvl="1" indent="0">
              <a:buNone/>
            </a:pPr>
            <a:r>
              <a:rPr lang="en-US" sz="1600" dirty="0" smtClean="0"/>
              <a:t>i.e. when going from dry to wet or vice versa</a:t>
            </a:r>
          </a:p>
          <a:p>
            <a:pPr marL="342900" indent="-342900"/>
            <a:r>
              <a:rPr lang="en-US" sz="2000" dirty="0" smtClean="0"/>
              <a:t>Use a total of 7 simulation profiles</a:t>
            </a:r>
          </a:p>
          <a:p>
            <a:pPr marL="457200" lvl="1" indent="0">
              <a:buNone/>
            </a:pPr>
            <a:r>
              <a:rPr lang="en-US" sz="1600" dirty="0" smtClean="0"/>
              <a:t>Dry, </a:t>
            </a:r>
            <a:r>
              <a:rPr lang="en-US" sz="1600" dirty="0"/>
              <a:t>Mid Wet, Wet</a:t>
            </a:r>
            <a:r>
              <a:rPr lang="en-US" sz="1600" dirty="0" smtClean="0"/>
              <a:t>, </a:t>
            </a:r>
            <a:r>
              <a:rPr lang="en-US" sz="1600" dirty="0"/>
              <a:t>Weapon </a:t>
            </a:r>
            <a:r>
              <a:rPr lang="en-US" sz="1600" dirty="0" smtClean="0"/>
              <a:t>Aiming, Upside Down,</a:t>
            </a:r>
          </a:p>
          <a:p>
            <a:pPr marL="457200" lvl="1" indent="0">
              <a:buNone/>
            </a:pPr>
            <a:r>
              <a:rPr lang="en-US" sz="1600" dirty="0" smtClean="0"/>
              <a:t>Upside Down Sac Swing, Special Cine Clamp Down</a:t>
            </a:r>
          </a:p>
        </p:txBody>
      </p:sp>
    </p:spTree>
    <p:extLst>
      <p:ext uri="{BB962C8B-B14F-4D97-AF65-F5344CB8AC3E}">
        <p14:creationId xmlns:p14="http://schemas.microsoft.com/office/powerpoint/2010/main" val="280752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9550"/>
            <a:ext cx="8077200" cy="781050"/>
          </a:xfrm>
        </p:spPr>
        <p:txBody>
          <a:bodyPr/>
          <a:lstStyle/>
          <a:p>
            <a:r>
              <a:rPr lang="de-DE" dirty="0" err="1" smtClean="0"/>
              <a:t>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3400" y="971550"/>
            <a:ext cx="8077200" cy="2743200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  <a:p>
            <a:r>
              <a:rPr lang="en-US" dirty="0"/>
              <a:t>Geometry Expansion</a:t>
            </a:r>
          </a:p>
          <a:p>
            <a:r>
              <a:rPr lang="en-US" dirty="0"/>
              <a:t>Anti-Aliasing</a:t>
            </a:r>
          </a:p>
          <a:p>
            <a:r>
              <a:rPr lang="en-US" dirty="0"/>
              <a:t>Lighting</a:t>
            </a:r>
          </a:p>
          <a:p>
            <a:r>
              <a:rPr lang="en-US" dirty="0"/>
              <a:t>Shadows</a:t>
            </a:r>
          </a:p>
          <a:p>
            <a:r>
              <a:rPr lang="en-US" dirty="0"/>
              <a:t>Per-Pixel linked list Usage</a:t>
            </a:r>
          </a:p>
          <a:p>
            <a:r>
              <a:rPr lang="en-US" dirty="0"/>
              <a:t>Blend &amp; Sort</a:t>
            </a:r>
          </a:p>
          <a:p>
            <a:r>
              <a:rPr lang="en-US" dirty="0"/>
              <a:t>Performance Numbers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35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Overview</a:t>
            </a:r>
            <a:endParaRPr lang="ru-RU" dirty="0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original rendering pipeline stages from the paper </a:t>
            </a:r>
            <a:r>
              <a:rPr lang="en-US" dirty="0"/>
              <a:t>[Yu et. All]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1000" y="2343150"/>
            <a:ext cx="6019800" cy="2628899"/>
            <a:chOff x="1893948" y="1480457"/>
            <a:chExt cx="5600455" cy="3124484"/>
          </a:xfrm>
        </p:grpSpPr>
        <p:sp>
          <p:nvSpPr>
            <p:cNvPr id="6" name="Rectangle 5"/>
            <p:cNvSpPr/>
            <p:nvPr/>
          </p:nvSpPr>
          <p:spPr bwMode="auto">
            <a:xfrm>
              <a:off x="1912608" y="1480457"/>
              <a:ext cx="5581795" cy="3124484"/>
            </a:xfrm>
            <a:prstGeom prst="rect">
              <a:avLst/>
            </a:prstGeom>
            <a:solidFill>
              <a:schemeClr val="tx1"/>
            </a:solidFill>
            <a:ln w="25400" algn="ctr">
              <a:noFill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228600" tIns="45714" rIns="228600" bIns="45714" rtlCol="0" anchor="ctr"/>
            <a:lstStyle/>
            <a:p>
              <a:pPr marL="1588" indent="-1588" algn="ctr" defTabSz="913183"/>
              <a:endParaRPr lang="en-US" b="1" dirty="0" smtClean="0">
                <a:solidFill>
                  <a:prstClr val="white"/>
                </a:solidFill>
                <a:cs typeface="Arial" charset="0"/>
              </a:endParaRP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3948" y="1528259"/>
              <a:ext cx="5581795" cy="30749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764338" y="4429125"/>
            <a:ext cx="2360928" cy="706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225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Overview</a:t>
            </a:r>
            <a:endParaRPr lang="ru-RU" dirty="0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Rendering pipeline in Tomb Raider:</a:t>
            </a:r>
            <a:endParaRPr lang="en-US" dirty="0"/>
          </a:p>
        </p:txBody>
      </p:sp>
      <p:pic>
        <p:nvPicPr>
          <p:cNvPr id="1028" name="Picture 4" descr="C:\Users\wolf\Desktop\tressFX\FMX 2013\Hair Rendering\Images\RenderingPipel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2223386"/>
            <a:ext cx="6189662" cy="270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20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Expansion</a:t>
            </a:r>
            <a:endParaRPr lang="ru-RU" dirty="0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609600" y="1120378"/>
            <a:ext cx="5391466" cy="3394472"/>
          </a:xfrm>
        </p:spPr>
        <p:txBody>
          <a:bodyPr>
            <a:normAutofit/>
          </a:bodyPr>
          <a:lstStyle/>
          <a:p>
            <a:pPr marL="457200" indent="-457200"/>
            <a:r>
              <a:rPr lang="en-US" dirty="0" smtClean="0"/>
              <a:t>Each hair segment is expanded into two triangles == quad</a:t>
            </a:r>
          </a:p>
          <a:p>
            <a:pPr marL="457200" indent="-457200"/>
            <a:r>
              <a:rPr lang="en-US" dirty="0" smtClean="0"/>
              <a:t>To get a direction vector perpendicular to the hair segment we take </a:t>
            </a:r>
            <a:br>
              <a:rPr lang="en-US" dirty="0" smtClean="0"/>
            </a:b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cross(tangent,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viewVec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81150"/>
            <a:ext cx="3124200" cy="268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33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Expansion</a:t>
            </a:r>
            <a:endParaRPr lang="ru-RU" dirty="0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609600" y="1120378"/>
            <a:ext cx="8458200" cy="3394472"/>
          </a:xfrm>
        </p:spPr>
        <p:txBody>
          <a:bodyPr>
            <a:normAutofit/>
          </a:bodyPr>
          <a:lstStyle/>
          <a:p>
            <a:pPr marL="457200" indent="-457200"/>
            <a:r>
              <a:rPr lang="en-US" dirty="0"/>
              <a:t>We construct the two triangles for each quad </a:t>
            </a:r>
            <a:r>
              <a:rPr lang="en-US" dirty="0" smtClean="0"/>
              <a:t>in </a:t>
            </a:r>
            <a:r>
              <a:rPr lang="en-US" dirty="0"/>
              <a:t>world-space</a:t>
            </a:r>
          </a:p>
          <a:p>
            <a:pPr marL="457200" indent="-457200"/>
            <a:r>
              <a:rPr lang="en-US" dirty="0" smtClean="0"/>
              <a:t>Use the </a:t>
            </a:r>
            <a:r>
              <a:rPr lang="en-US" dirty="0" err="1" smtClean="0"/>
              <a:t>Vertex_ID</a:t>
            </a:r>
            <a:r>
              <a:rPr lang="en-US" dirty="0" smtClean="0"/>
              <a:t> value to </a:t>
            </a:r>
            <a:r>
              <a:rPr lang="en-US" dirty="0"/>
              <a:t>create </a:t>
            </a:r>
            <a:r>
              <a:rPr lang="en-US" dirty="0" smtClean="0"/>
              <a:t>quads</a:t>
            </a:r>
            <a:endParaRPr lang="en-US" dirty="0"/>
          </a:p>
          <a:p>
            <a:pPr lvl="1"/>
            <a:r>
              <a:rPr lang="en-US" dirty="0"/>
              <a:t>2 triangles per </a:t>
            </a:r>
            <a:r>
              <a:rPr lang="en-US" dirty="0" smtClean="0"/>
              <a:t>quad</a:t>
            </a:r>
            <a:endParaRPr lang="en-US" dirty="0"/>
          </a:p>
          <a:p>
            <a:pPr lvl="1"/>
            <a:r>
              <a:rPr lang="en-US" dirty="0"/>
              <a:t>15 </a:t>
            </a:r>
            <a:r>
              <a:rPr lang="en-US" dirty="0" smtClean="0"/>
              <a:t>quads per </a:t>
            </a:r>
            <a:r>
              <a:rPr lang="en-US" dirty="0"/>
              <a:t>strand (spline)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28800" y="4769793"/>
            <a:ext cx="838200" cy="17145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667000" y="4484043"/>
            <a:ext cx="838200" cy="28575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505200" y="4141144"/>
            <a:ext cx="685800" cy="342899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191000" y="3969692"/>
            <a:ext cx="838200" cy="17145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04622" y="38036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89314" y="38641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03514" y="42070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65314" y="448404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27114" y="47170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343400" y="3679567"/>
            <a:ext cx="609600" cy="665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343400" y="4207043"/>
            <a:ext cx="761222" cy="138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53000" y="3679567"/>
            <a:ext cx="151622" cy="509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202130" y="3679567"/>
            <a:ext cx="750870" cy="1361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4202130" y="3815700"/>
            <a:ext cx="141270" cy="529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88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5750"/>
            <a:ext cx="8077200" cy="781050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3400" y="971550"/>
            <a:ext cx="8077200" cy="2743200"/>
          </a:xfrm>
          <a:ln>
            <a:noFill/>
          </a:ln>
        </p:spPr>
        <p:txBody>
          <a:bodyPr/>
          <a:lstStyle/>
          <a:p>
            <a:pPr marL="457200" lvl="1" indent="-457200">
              <a:buFont typeface="Arial" pitchFamily="34" charset="0"/>
              <a:buChar char="•"/>
            </a:pPr>
            <a:r>
              <a:rPr lang="en-US" dirty="0" smtClean="0">
                <a:latin typeface="+mj-lt"/>
                <a:ea typeface="ヒラギノ角ゴ Pro W3" pitchFamily="80" charset="-128"/>
                <a:cs typeface="ヒラギノ角ゴ Pro W3" pitchFamily="80" charset="-128"/>
              </a:rPr>
              <a:t>Motivation/History</a:t>
            </a:r>
            <a:endParaRPr lang="en-US" dirty="0">
              <a:latin typeface="+mj-lt"/>
              <a:ea typeface="ヒラギノ角ゴ Pro W3" pitchFamily="80" charset="-128"/>
              <a:cs typeface="ヒラギノ角ゴ Pro W3" pitchFamily="80" charset="-128"/>
            </a:endParaRPr>
          </a:p>
          <a:p>
            <a:pPr marL="457200" lvl="1" indent="-457200">
              <a:buFont typeface="Arial" pitchFamily="34" charset="0"/>
              <a:buChar char="•"/>
            </a:pPr>
            <a:r>
              <a:rPr lang="en-US" dirty="0">
                <a:latin typeface="+mj-lt"/>
                <a:ea typeface="ヒラギノ角ゴ Pro W3" pitchFamily="80" charset="-128"/>
                <a:cs typeface="ヒラギノ角ゴ Pro W3" pitchFamily="80" charset="-128"/>
              </a:rPr>
              <a:t>Hair Authoring</a:t>
            </a:r>
          </a:p>
          <a:p>
            <a:pPr marL="457200" lvl="1" indent="-457200">
              <a:buFont typeface="Arial" pitchFamily="34" charset="0"/>
              <a:buChar char="•"/>
            </a:pPr>
            <a:r>
              <a:rPr lang="en-US" dirty="0">
                <a:latin typeface="+mj-lt"/>
                <a:ea typeface="ヒラギノ角ゴ Pro W3" pitchFamily="80" charset="-128"/>
                <a:cs typeface="ヒラギノ角ゴ Pro W3" pitchFamily="80" charset="-128"/>
              </a:rPr>
              <a:t>Simulation</a:t>
            </a:r>
          </a:p>
          <a:p>
            <a:pPr marL="457200" lvl="1" indent="-457200">
              <a:buFont typeface="Arial" pitchFamily="34" charset="0"/>
              <a:buChar char="•"/>
            </a:pPr>
            <a:r>
              <a:rPr lang="en-US" dirty="0" smtClean="0">
                <a:latin typeface="+mj-lt"/>
                <a:ea typeface="ヒラギノ角ゴ Pro W3" pitchFamily="80" charset="-128"/>
                <a:cs typeface="ヒラギノ角ゴ Pro W3" pitchFamily="80" charset="-128"/>
              </a:rPr>
              <a:t>Rendering</a:t>
            </a:r>
          </a:p>
          <a:p>
            <a:pPr lvl="1"/>
            <a:r>
              <a:rPr lang="en-US" sz="2000" dirty="0"/>
              <a:t>Geometry Expansion</a:t>
            </a:r>
          </a:p>
          <a:p>
            <a:pPr lvl="1"/>
            <a:r>
              <a:rPr lang="en-US" sz="2000" dirty="0"/>
              <a:t>Anti-Aliasing</a:t>
            </a:r>
          </a:p>
          <a:p>
            <a:pPr lvl="1"/>
            <a:r>
              <a:rPr lang="en-US" sz="2000" dirty="0" smtClean="0"/>
              <a:t>Lighting/Shadows</a:t>
            </a:r>
            <a:endParaRPr lang="en-US" sz="2000" dirty="0"/>
          </a:p>
          <a:p>
            <a:pPr lvl="1"/>
            <a:r>
              <a:rPr lang="en-US" sz="2000" dirty="0"/>
              <a:t>Per-Pixel linked list Usage</a:t>
            </a:r>
          </a:p>
          <a:p>
            <a:pPr lvl="1"/>
            <a:r>
              <a:rPr lang="en-US" sz="2000" dirty="0"/>
              <a:t>Blend &amp; Sort</a:t>
            </a:r>
          </a:p>
          <a:p>
            <a:pPr lvl="1"/>
            <a:r>
              <a:rPr lang="en-US" sz="2000" dirty="0"/>
              <a:t>Performance Numbers</a:t>
            </a:r>
          </a:p>
          <a:p>
            <a:pPr marL="457200" lvl="1" indent="-457200">
              <a:buFont typeface="Arial" pitchFamily="34" charset="0"/>
              <a:buChar char="•"/>
            </a:pPr>
            <a:endParaRPr lang="en-US" sz="1800" dirty="0">
              <a:latin typeface="+mj-lt"/>
              <a:ea typeface="ヒラギノ角ゴ Pro W3" pitchFamily="80" charset="-128"/>
              <a:cs typeface="ヒラギノ角ゴ Pro W3" pitchFamily="80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200150"/>
            <a:ext cx="2805784" cy="292371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8807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Expansion</a:t>
            </a:r>
            <a:endParaRPr lang="ru-RU" dirty="0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8458200" cy="3394472"/>
          </a:xfrm>
        </p:spPr>
        <p:txBody>
          <a:bodyPr>
            <a:normAutofit/>
          </a:bodyPr>
          <a:lstStyle/>
          <a:p>
            <a:pPr marL="457200" indent="-457200"/>
            <a:r>
              <a:rPr lang="en-US" dirty="0" smtClean="0"/>
              <a:t>In a second step the quad is projected into screen-space and expanded by pixel width (user defined value)</a:t>
            </a:r>
          </a:p>
          <a:p>
            <a:pPr marL="457200" indent="-457200"/>
            <a:r>
              <a:rPr lang="en-US" dirty="0" smtClean="0"/>
              <a:t>Ensures a strand covers at least a pixel width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Expansion</a:t>
            </a:r>
            <a:endParaRPr lang="ru-RU" dirty="0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8458200" cy="3394472"/>
          </a:xfrm>
        </p:spPr>
        <p:txBody>
          <a:bodyPr>
            <a:normAutofit/>
          </a:bodyPr>
          <a:lstStyle/>
          <a:p>
            <a:pPr marL="457200" indent="-457200"/>
            <a:r>
              <a:rPr lang="en-US" dirty="0" smtClean="0"/>
              <a:t>Draw call</a:t>
            </a:r>
          </a:p>
          <a:p>
            <a:pPr lvl="1"/>
            <a:r>
              <a:rPr lang="en-US" dirty="0" smtClean="0"/>
              <a:t>Empty </a:t>
            </a:r>
            <a:r>
              <a:rPr lang="en-US" dirty="0"/>
              <a:t>index and vertex </a:t>
            </a:r>
            <a:r>
              <a:rPr lang="en-US" dirty="0" smtClean="0"/>
              <a:t>buffer</a:t>
            </a:r>
            <a:endParaRPr lang="en-US" dirty="0"/>
          </a:p>
          <a:p>
            <a:pPr lvl="1"/>
            <a:r>
              <a:rPr lang="en-US" dirty="0"/>
              <a:t>Pull vertex data from Compute results</a:t>
            </a:r>
          </a:p>
          <a:p>
            <a:pPr lvl="1"/>
            <a:r>
              <a:rPr lang="en-US" dirty="0"/>
              <a:t>Use </a:t>
            </a:r>
            <a:r>
              <a:rPr lang="en-US" dirty="0" err="1"/>
              <a:t>SV_VertexID</a:t>
            </a:r>
            <a:r>
              <a:rPr lang="en-US" dirty="0"/>
              <a:t> to lookup vertex data</a:t>
            </a:r>
          </a:p>
        </p:txBody>
      </p:sp>
    </p:spTree>
    <p:extLst>
      <p:ext uri="{BB962C8B-B14F-4D97-AF65-F5344CB8AC3E}">
        <p14:creationId xmlns:p14="http://schemas.microsoft.com/office/powerpoint/2010/main" val="143772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Expansion</a:t>
            </a:r>
            <a:endParaRPr lang="ru-RU" dirty="0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8458200" cy="3394472"/>
          </a:xfrm>
        </p:spPr>
        <p:txBody>
          <a:bodyPr>
            <a:normAutofit fontScale="92500" lnSpcReduction="10000"/>
          </a:bodyPr>
          <a:lstStyle/>
          <a:p>
            <a:pPr marL="457200" indent="-457200"/>
            <a:r>
              <a:rPr lang="en-US" dirty="0" smtClean="0"/>
              <a:t>What number to provide to the draw call?</a:t>
            </a:r>
          </a:p>
          <a:p>
            <a:pPr marL="457200" indent="-457200"/>
            <a:r>
              <a:rPr lang="en-US" dirty="0" smtClean="0"/>
              <a:t>Example</a:t>
            </a:r>
          </a:p>
          <a:p>
            <a:pPr lvl="1"/>
            <a:r>
              <a:rPr lang="en-US" dirty="0" smtClean="0"/>
              <a:t>For </a:t>
            </a:r>
            <a:r>
              <a:rPr lang="en-US" dirty="0"/>
              <a:t>example you have </a:t>
            </a:r>
            <a:br>
              <a:rPr lang="en-US" dirty="0"/>
            </a:br>
            <a:r>
              <a:rPr lang="en-US" dirty="0"/>
              <a:t>One hair strand with 16 vertices or 15 segments</a:t>
            </a:r>
            <a:br>
              <a:rPr lang="en-US" dirty="0"/>
            </a:br>
            <a:r>
              <a:rPr lang="en-US" dirty="0"/>
              <a:t>-&gt; draw call consists of number of segments * </a:t>
            </a:r>
            <a:r>
              <a:rPr lang="en-US" dirty="0" smtClean="0"/>
              <a:t>6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-&gt; 90 vertices</a:t>
            </a:r>
          </a:p>
          <a:p>
            <a:pPr lvl="1"/>
            <a:r>
              <a:rPr lang="en-US" dirty="0" smtClean="0"/>
              <a:t>In the “cooker” we count the </a:t>
            </a:r>
            <a:r>
              <a:rPr lang="en-US" dirty="0"/>
              <a:t>number of segments and </a:t>
            </a:r>
            <a:r>
              <a:rPr lang="en-US" dirty="0" smtClean="0"/>
              <a:t>take </a:t>
            </a:r>
            <a:r>
              <a:rPr lang="en-US" dirty="0"/>
              <a:t>the number of segments * 6</a:t>
            </a:r>
            <a:br>
              <a:rPr lang="en-US" dirty="0"/>
            </a:br>
            <a:r>
              <a:rPr lang="en-US" dirty="0"/>
              <a:t>-&gt; this is what </a:t>
            </a:r>
            <a:r>
              <a:rPr lang="en-US" dirty="0" smtClean="0"/>
              <a:t>is provided to </a:t>
            </a:r>
            <a:r>
              <a:rPr lang="en-US" dirty="0"/>
              <a:t>the </a:t>
            </a:r>
            <a:r>
              <a:rPr lang="en-US" dirty="0" smtClean="0"/>
              <a:t>draw call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91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Expansion</a:t>
            </a:r>
            <a:endParaRPr lang="ru-RU" dirty="0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8458200" cy="3394472"/>
          </a:xfrm>
        </p:spPr>
        <p:txBody>
          <a:bodyPr>
            <a:normAutofit lnSpcReduction="10000"/>
          </a:bodyPr>
          <a:lstStyle/>
          <a:p>
            <a:pPr marL="457200" indent="-457200"/>
            <a:r>
              <a:rPr lang="en-US" dirty="0"/>
              <a:t>Final output consists of:</a:t>
            </a:r>
          </a:p>
          <a:p>
            <a:pPr lvl="1"/>
            <a:r>
              <a:rPr lang="en-US" dirty="0"/>
              <a:t>Position</a:t>
            </a:r>
          </a:p>
          <a:p>
            <a:pPr lvl="1"/>
            <a:r>
              <a:rPr lang="en-US" dirty="0"/>
              <a:t>Tangent</a:t>
            </a:r>
          </a:p>
          <a:p>
            <a:pPr lvl="1"/>
            <a:r>
              <a:rPr lang="en-US" dirty="0"/>
              <a:t>Left hair edge </a:t>
            </a:r>
            <a:r>
              <a:rPr lang="en-US" dirty="0" smtClean="0"/>
              <a:t>(screen-space) for AA (later in code p0)</a:t>
            </a:r>
            <a:endParaRPr lang="en-US" dirty="0"/>
          </a:p>
          <a:p>
            <a:pPr lvl="1"/>
            <a:r>
              <a:rPr lang="en-US" dirty="0"/>
              <a:t>Right hair edge </a:t>
            </a:r>
            <a:r>
              <a:rPr lang="en-US" dirty="0" smtClean="0"/>
              <a:t>(</a:t>
            </a:r>
            <a:r>
              <a:rPr lang="en-US" dirty="0"/>
              <a:t>screen-space) for AA </a:t>
            </a:r>
            <a:r>
              <a:rPr lang="en-US" dirty="0" smtClean="0"/>
              <a:t>(</a:t>
            </a:r>
            <a:r>
              <a:rPr lang="en-US" dirty="0"/>
              <a:t>later in code </a:t>
            </a:r>
            <a:r>
              <a:rPr lang="en-US" dirty="0" smtClean="0"/>
              <a:t>p1)</a:t>
            </a:r>
          </a:p>
          <a:p>
            <a:pPr lvl="1"/>
            <a:r>
              <a:rPr lang="en-US" dirty="0" smtClean="0"/>
              <a:t>Texture coordinates</a:t>
            </a:r>
          </a:p>
        </p:txBody>
      </p:sp>
    </p:spTree>
    <p:extLst>
      <p:ext uri="{BB962C8B-B14F-4D97-AF65-F5344CB8AC3E}">
        <p14:creationId xmlns:p14="http://schemas.microsoft.com/office/powerpoint/2010/main" val="427080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457200" y="1504950"/>
            <a:ext cx="8458200" cy="3394472"/>
          </a:xfrm>
        </p:spPr>
        <p:txBody>
          <a:bodyPr>
            <a:normAutofit/>
          </a:bodyPr>
          <a:lstStyle/>
          <a:p>
            <a:pPr marL="457200" indent="-457200"/>
            <a:r>
              <a:rPr lang="en-US" dirty="0" smtClean="0"/>
              <a:t>Calculating the pixel distance to the closest hair edge similar to GPAA [Persson]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00350"/>
            <a:ext cx="4876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3187" y="209550"/>
            <a:ext cx="8229600" cy="8572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ヒラギノ角ゴ Pro W3" pitchFamily="80" charset="-128"/>
                <a:cs typeface="ヒラギノ角ゴ Pro W3" pitchFamily="8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9pPr>
          </a:lstStyle>
          <a:p>
            <a:r>
              <a:rPr lang="en-US" sz="3200" dirty="0" smtClean="0"/>
              <a:t>Anti-aliasing Computation</a:t>
            </a:r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270330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wolf\Desktop\tressFX\FMX 2013\Hair Rendering\Images\A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2573991"/>
            <a:ext cx="2627745" cy="25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52400" y="205979"/>
            <a:ext cx="8229600" cy="857250"/>
          </a:xfrm>
        </p:spPr>
        <p:txBody>
          <a:bodyPr/>
          <a:lstStyle/>
          <a:p>
            <a:r>
              <a:rPr lang="en-US" sz="3200" dirty="0" smtClean="0"/>
              <a:t>Anti-aliasing Computation</a:t>
            </a:r>
            <a:endParaRPr lang="ru-RU" sz="3200" dirty="0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8458200" cy="3394472"/>
          </a:xfrm>
        </p:spPr>
        <p:txBody>
          <a:bodyPr>
            <a:normAutofit/>
          </a:bodyPr>
          <a:lstStyle/>
          <a:p>
            <a:r>
              <a:rPr lang="en-US" dirty="0" smtClean="0"/>
              <a:t>Use the interpolated hair screen space edges coming from the vertex </a:t>
            </a:r>
            <a:r>
              <a:rPr lang="en-US" dirty="0" err="1" smtClean="0"/>
              <a:t>shader</a:t>
            </a:r>
            <a:r>
              <a:rPr lang="en-US" dirty="0" smtClean="0"/>
              <a:t> and </a:t>
            </a:r>
            <a:r>
              <a:rPr lang="en-US" dirty="0"/>
              <a:t>the screen space </a:t>
            </a:r>
            <a:r>
              <a:rPr lang="en-US" dirty="0" smtClean="0"/>
              <a:t>position of the pixels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946525" y="3874820"/>
            <a:ext cx="126144" cy="971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895850" y="3495676"/>
            <a:ext cx="301625" cy="2190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162550" y="3949701"/>
            <a:ext cx="38100" cy="349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3946525" y="4152900"/>
            <a:ext cx="333375" cy="2762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394200" y="3016250"/>
            <a:ext cx="190500" cy="139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Arrow Connector 1037"/>
          <p:cNvCxnSpPr/>
          <p:nvPr/>
        </p:nvCxnSpPr>
        <p:spPr>
          <a:xfrm flipH="1">
            <a:off x="3333751" y="3336925"/>
            <a:ext cx="180974" cy="1619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5123" idx="2"/>
          </p:cNvCxnSpPr>
          <p:nvPr/>
        </p:nvCxnSpPr>
        <p:spPr>
          <a:xfrm>
            <a:off x="3654425" y="3467100"/>
            <a:ext cx="1031875" cy="112752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648075" y="2981325"/>
            <a:ext cx="577850" cy="48895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222750" y="2981325"/>
            <a:ext cx="1006475" cy="111442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5123" idx="2"/>
          </p:cNvCxnSpPr>
          <p:nvPr/>
        </p:nvCxnSpPr>
        <p:spPr>
          <a:xfrm flipH="1">
            <a:off x="4686300" y="4092575"/>
            <a:ext cx="546101" cy="50204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648075" y="3460750"/>
            <a:ext cx="1038225" cy="113982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59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Anti-aliasing Computation</a:t>
            </a:r>
            <a:endParaRPr lang="ru-RU" dirty="0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8458200" cy="3394472"/>
          </a:xfrm>
        </p:spPr>
        <p:txBody>
          <a:bodyPr>
            <a:normAutofit fontScale="92500" lnSpcReduction="10000"/>
          </a:bodyPr>
          <a:lstStyle/>
          <a:p>
            <a:pPr marL="457200" indent="-457200"/>
            <a:r>
              <a:rPr lang="en-US" dirty="0" smtClean="0"/>
              <a:t>The distance from the edge to the pixel center is considered the alpha value for alpha blending</a:t>
            </a:r>
          </a:p>
          <a:p>
            <a:pPr lvl="1"/>
            <a:r>
              <a:rPr lang="en-US" dirty="0" smtClean="0"/>
              <a:t>Higher value -&gt; less transparent</a:t>
            </a:r>
          </a:p>
          <a:p>
            <a:pPr lvl="1"/>
            <a:r>
              <a:rPr lang="en-US" dirty="0" smtClean="0"/>
              <a:t>Lower value -&gt; more transparent</a:t>
            </a:r>
          </a:p>
          <a:p>
            <a:pPr lvl="2"/>
            <a:r>
              <a:rPr lang="en-US" dirty="0" smtClean="0"/>
              <a:t>Inside hair strand -&gt; 1.0</a:t>
            </a:r>
          </a:p>
          <a:p>
            <a:pPr lvl="2"/>
            <a:r>
              <a:rPr lang="en-US" dirty="0" smtClean="0"/>
              <a:t>Outside </a:t>
            </a:r>
            <a:r>
              <a:rPr lang="en-US" dirty="0"/>
              <a:t>hair strand &lt; </a:t>
            </a:r>
            <a:r>
              <a:rPr lang="en-US" dirty="0" smtClean="0"/>
              <a:t>1.0</a:t>
            </a:r>
            <a:endParaRPr lang="en-US" dirty="0"/>
          </a:p>
          <a:p>
            <a:pPr marL="457200" indent="-457200"/>
            <a:r>
              <a:rPr lang="en-US" dirty="0" smtClean="0"/>
              <a:t>Then alpha blending is used to blend the hair into the frame buffer</a:t>
            </a:r>
            <a:endParaRPr lang="en-US" dirty="0"/>
          </a:p>
          <a:p>
            <a:pPr marL="457200" indent="-45720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2955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8668066" cy="3394472"/>
          </a:xfrm>
        </p:spPr>
        <p:txBody>
          <a:bodyPr>
            <a:normAutofit fontScale="32500" lnSpcReduction="20000"/>
          </a:bodyPr>
          <a:lstStyle/>
          <a:p>
            <a:pPr indent="0">
              <a:buNone/>
            </a:pPr>
            <a:r>
              <a:rPr lang="en-US" sz="3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p0 / p1 are the interpolated values on the edge of the hair, coming from </a:t>
            </a:r>
            <a:endParaRPr lang="en-US" sz="3000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 indent="0">
              <a:buNone/>
            </a:pPr>
            <a:r>
              <a:rPr lang="en-US" sz="30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the </a:t>
            </a:r>
            <a:r>
              <a:rPr lang="en-US" sz="3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vertex </a:t>
            </a:r>
            <a:r>
              <a:rPr lang="en-US" sz="300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shader</a:t>
            </a:r>
            <a:endParaRPr lang="en-US" sz="3000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 indent="0">
              <a:buNone/>
            </a:pPr>
            <a:r>
              <a:rPr lang="en-US" sz="3000" dirty="0" smtClean="0">
                <a:latin typeface="Courier New" pitchFamily="49" charset="0"/>
                <a:cs typeface="Courier New" pitchFamily="49" charset="0"/>
              </a:rPr>
              <a:t>p0dist </a:t>
            </a:r>
            <a:r>
              <a:rPr lang="en-US" sz="3000" dirty="0">
                <a:latin typeface="Courier New" pitchFamily="49" charset="0"/>
                <a:cs typeface="Courier New" pitchFamily="49" charset="0"/>
              </a:rPr>
              <a:t>= length(p0 - </a:t>
            </a:r>
            <a:r>
              <a:rPr lang="en-US" sz="3000" dirty="0" err="1">
                <a:latin typeface="Courier New" pitchFamily="49" charset="0"/>
                <a:cs typeface="Courier New" pitchFamily="49" charset="0"/>
              </a:rPr>
              <a:t>pixelLoc</a:t>
            </a:r>
            <a:r>
              <a:rPr lang="en-US" sz="30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 indent="0">
              <a:buNone/>
            </a:pPr>
            <a:r>
              <a:rPr lang="en-US" sz="3000" dirty="0" smtClean="0">
                <a:latin typeface="Courier New" pitchFamily="49" charset="0"/>
                <a:cs typeface="Courier New" pitchFamily="49" charset="0"/>
              </a:rPr>
              <a:t>p1dist </a:t>
            </a:r>
            <a:r>
              <a:rPr lang="en-US" sz="3000" dirty="0">
                <a:latin typeface="Courier New" pitchFamily="49" charset="0"/>
                <a:cs typeface="Courier New" pitchFamily="49" charset="0"/>
              </a:rPr>
              <a:t>= length(p1 - </a:t>
            </a:r>
            <a:r>
              <a:rPr lang="en-US" sz="3000" dirty="0" err="1">
                <a:latin typeface="Courier New" pitchFamily="49" charset="0"/>
                <a:cs typeface="Courier New" pitchFamily="49" charset="0"/>
              </a:rPr>
              <a:t>pixelLoc</a:t>
            </a:r>
            <a:r>
              <a:rPr lang="en-US" sz="30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 indent="0">
              <a:buNone/>
            </a:pPr>
            <a:r>
              <a:rPr lang="en-US" sz="3000" dirty="0" err="1" smtClean="0">
                <a:latin typeface="Courier New" pitchFamily="49" charset="0"/>
                <a:cs typeface="Courier New" pitchFamily="49" charset="0"/>
              </a:rPr>
              <a:t>hairWidth</a:t>
            </a:r>
            <a:r>
              <a:rPr lang="en-US" sz="3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3000" dirty="0">
                <a:latin typeface="Courier New" pitchFamily="49" charset="0"/>
                <a:cs typeface="Courier New" pitchFamily="49" charset="0"/>
              </a:rPr>
              <a:t>= length(p0 - p1);</a:t>
            </a:r>
          </a:p>
          <a:p>
            <a:pPr indent="0">
              <a:buNone/>
            </a:pPr>
            <a:endParaRPr lang="en-US" sz="3000" dirty="0">
              <a:latin typeface="Courier New" pitchFamily="49" charset="0"/>
              <a:cs typeface="Courier New" pitchFamily="49" charset="0"/>
            </a:endParaRPr>
          </a:p>
          <a:p>
            <a:pPr indent="0">
              <a:buNone/>
            </a:pPr>
            <a:r>
              <a:rPr lang="en-US" sz="3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figure out if we are inside or outside the hair</a:t>
            </a:r>
          </a:p>
          <a:p>
            <a:pPr indent="0">
              <a:buNone/>
            </a:pPr>
            <a:r>
              <a:rPr lang="en-US" sz="3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if we are outside the hair we want to scale towards zero, if we are </a:t>
            </a:r>
            <a:endParaRPr lang="en-US" sz="3000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 indent="0">
              <a:buNone/>
            </a:pPr>
            <a:r>
              <a:rPr lang="en-US" sz="30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inside</a:t>
            </a:r>
            <a:r>
              <a:rPr lang="en-US" sz="3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, we want to scale towards 1 </a:t>
            </a:r>
          </a:p>
          <a:p>
            <a:pPr indent="0">
              <a:buNone/>
            </a:pPr>
            <a:r>
              <a:rPr lang="en-US" sz="3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will be 1.f if pixel outside hair, 0.f if pixel inside hair</a:t>
            </a:r>
          </a:p>
          <a:p>
            <a:pPr indent="0">
              <a:buNone/>
            </a:pPr>
            <a:r>
              <a:rPr lang="en-US" sz="3000" dirty="0" smtClean="0">
                <a:latin typeface="Courier New" pitchFamily="49" charset="0"/>
                <a:cs typeface="Courier New" pitchFamily="49" charset="0"/>
              </a:rPr>
              <a:t>outside </a:t>
            </a:r>
            <a:r>
              <a:rPr lang="en-US" sz="3000" dirty="0">
                <a:latin typeface="Courier New" pitchFamily="49" charset="0"/>
                <a:cs typeface="Courier New" pitchFamily="49" charset="0"/>
              </a:rPr>
              <a:t>= any( float2(step(</a:t>
            </a:r>
            <a:r>
              <a:rPr lang="en-US" sz="3000" dirty="0" err="1">
                <a:latin typeface="Courier New" pitchFamily="49" charset="0"/>
                <a:cs typeface="Courier New" pitchFamily="49" charset="0"/>
              </a:rPr>
              <a:t>hairWidth</a:t>
            </a:r>
            <a:r>
              <a:rPr lang="en-US" sz="3000" dirty="0">
                <a:latin typeface="Courier New" pitchFamily="49" charset="0"/>
                <a:cs typeface="Courier New" pitchFamily="49" charset="0"/>
              </a:rPr>
              <a:t>, p0dist), step(hairWidth,p1dist)) );</a:t>
            </a:r>
          </a:p>
          <a:p>
            <a:pPr indent="0">
              <a:buNone/>
            </a:pPr>
            <a:r>
              <a:rPr lang="en-US" sz="3000" dirty="0" smtClean="0">
                <a:latin typeface="Courier New" pitchFamily="49" charset="0"/>
                <a:cs typeface="Courier New" pitchFamily="49" charset="0"/>
              </a:rPr>
              <a:t>sign </a:t>
            </a:r>
            <a:r>
              <a:rPr lang="en-US" sz="3000" dirty="0">
                <a:latin typeface="Courier New" pitchFamily="49" charset="0"/>
                <a:cs typeface="Courier New" pitchFamily="49" charset="0"/>
              </a:rPr>
              <a:t>= outside &gt; 0.f ? -1.f : 1.f;</a:t>
            </a:r>
          </a:p>
          <a:p>
            <a:pPr indent="0">
              <a:buNone/>
            </a:pPr>
            <a:endParaRPr lang="en-US" sz="3000" dirty="0">
              <a:latin typeface="Courier New" pitchFamily="49" charset="0"/>
              <a:cs typeface="Courier New" pitchFamily="49" charset="0"/>
            </a:endParaRPr>
          </a:p>
          <a:p>
            <a:pPr indent="0">
              <a:buNone/>
            </a:pPr>
            <a:r>
              <a:rPr lang="en-US" sz="3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signed distance (positive if inside hair, negative if outside hair)</a:t>
            </a:r>
          </a:p>
          <a:p>
            <a:pPr indent="0">
              <a:buNone/>
            </a:pPr>
            <a:r>
              <a:rPr lang="en-US" sz="3000" dirty="0" err="1" smtClean="0">
                <a:latin typeface="Courier New" pitchFamily="49" charset="0"/>
                <a:cs typeface="Courier New" pitchFamily="49" charset="0"/>
              </a:rPr>
              <a:t>relDist</a:t>
            </a:r>
            <a:r>
              <a:rPr lang="en-US" sz="3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3000" dirty="0">
                <a:latin typeface="Courier New" pitchFamily="49" charset="0"/>
                <a:cs typeface="Courier New" pitchFamily="49" charset="0"/>
              </a:rPr>
              <a:t>= sign * </a:t>
            </a:r>
            <a:r>
              <a:rPr lang="en-US" sz="3000" dirty="0" smtClean="0">
                <a:latin typeface="Courier New" pitchFamily="49" charset="0"/>
                <a:cs typeface="Courier New" pitchFamily="49" charset="0"/>
              </a:rPr>
              <a:t>saturate( </a:t>
            </a:r>
            <a:r>
              <a:rPr lang="en-US" sz="3000" dirty="0">
                <a:latin typeface="Courier New" pitchFamily="49" charset="0"/>
                <a:cs typeface="Courier New" pitchFamily="49" charset="0"/>
              </a:rPr>
              <a:t>min(p0dist, p1dist) );</a:t>
            </a:r>
          </a:p>
          <a:p>
            <a:pPr indent="0">
              <a:buNone/>
            </a:pPr>
            <a:r>
              <a:rPr lang="en-US" sz="3000" dirty="0">
                <a:latin typeface="Courier New" pitchFamily="49" charset="0"/>
                <a:cs typeface="Courier New" pitchFamily="49" charset="0"/>
              </a:rPr>
              <a:t>		</a:t>
            </a:r>
          </a:p>
          <a:p>
            <a:pPr indent="0">
              <a:buNone/>
            </a:pPr>
            <a:r>
              <a:rPr lang="en-US" sz="3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returns coverage based on the relative distance</a:t>
            </a:r>
          </a:p>
          <a:p>
            <a:pPr indent="0">
              <a:buNone/>
            </a:pPr>
            <a:r>
              <a:rPr lang="en-US" sz="3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0, if completely outside hair edge</a:t>
            </a:r>
          </a:p>
          <a:p>
            <a:pPr indent="0">
              <a:buNone/>
            </a:pPr>
            <a:r>
              <a:rPr lang="en-US" sz="30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// 1, if completely inside hair edge</a:t>
            </a:r>
          </a:p>
          <a:p>
            <a:pPr indent="0">
              <a:buNone/>
            </a:pPr>
            <a:r>
              <a:rPr lang="en-US" sz="3000" dirty="0">
                <a:latin typeface="Courier New" pitchFamily="49" charset="0"/>
                <a:cs typeface="Courier New" pitchFamily="49" charset="0"/>
              </a:rPr>
              <a:t>r</a:t>
            </a:r>
            <a:r>
              <a:rPr lang="en-US" sz="3000" dirty="0" smtClean="0">
                <a:latin typeface="Courier New" pitchFamily="49" charset="0"/>
                <a:cs typeface="Courier New" pitchFamily="49" charset="0"/>
              </a:rPr>
              <a:t>eturn  </a:t>
            </a:r>
            <a:r>
              <a:rPr lang="en-US" sz="3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3000" dirty="0" err="1">
                <a:latin typeface="Courier New" pitchFamily="49" charset="0"/>
                <a:cs typeface="Courier New" pitchFamily="49" charset="0"/>
              </a:rPr>
              <a:t>relDist</a:t>
            </a:r>
            <a:r>
              <a:rPr lang="en-US" sz="3000" dirty="0">
                <a:latin typeface="Courier New" pitchFamily="49" charset="0"/>
                <a:cs typeface="Courier New" pitchFamily="49" charset="0"/>
              </a:rPr>
              <a:t> + 1.f) * 0.5f;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3187" y="209550"/>
            <a:ext cx="8229600" cy="8572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ヒラギノ角ゴ Pro W3" pitchFamily="80" charset="-128"/>
                <a:cs typeface="ヒラギノ角ゴ Pro W3" pitchFamily="8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9pPr>
          </a:lstStyle>
          <a:p>
            <a:r>
              <a:rPr lang="en-US" sz="3200" smtClean="0"/>
              <a:t>Anti-aliasing Computation</a:t>
            </a:r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263679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406" y="869223"/>
            <a:ext cx="7610594" cy="4281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6300"/>
            <a:ext cx="2174421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3187" y="209550"/>
            <a:ext cx="8229600" cy="8572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ヒラギノ角ゴ Pro W3" pitchFamily="80" charset="-128"/>
                <a:cs typeface="ヒラギノ角ゴ Pro W3" pitchFamily="8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9pPr>
          </a:lstStyle>
          <a:p>
            <a:r>
              <a:rPr lang="en-US" sz="3200" smtClean="0"/>
              <a:t>Anti-aliasing Computation</a:t>
            </a:r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146438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9856"/>
            <a:ext cx="7620000" cy="428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6300"/>
            <a:ext cx="2174421" cy="129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3187" y="209550"/>
            <a:ext cx="8229600" cy="8572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ヒラギノ角ゴ Pro W3" pitchFamily="80" charset="-128"/>
                <a:cs typeface="ヒラギノ角ゴ Pro W3" pitchFamily="8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9pPr>
          </a:lstStyle>
          <a:p>
            <a:r>
              <a:rPr lang="en-US" sz="3200" smtClean="0"/>
              <a:t>Anti-aliasing Computation</a:t>
            </a:r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81680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5750"/>
            <a:ext cx="8077200" cy="781050"/>
          </a:xfrm>
          <a:ln>
            <a:noFill/>
          </a:ln>
        </p:spPr>
        <p:txBody>
          <a:bodyPr/>
          <a:lstStyle/>
          <a:p>
            <a:pPr lvl="1"/>
            <a:r>
              <a:rPr lang="en-US" sz="3600" dirty="0" smtClean="0">
                <a:solidFill>
                  <a:schemeClr val="tx1"/>
                </a:solidFill>
                <a:latin typeface="+mj-lt"/>
              </a:rPr>
              <a:t>Motivation/History</a:t>
            </a:r>
            <a:endParaRPr lang="en-US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3400" y="1295901"/>
            <a:ext cx="5638800" cy="2743200"/>
          </a:xfrm>
          <a:noFill/>
          <a:ln>
            <a:noFill/>
          </a:ln>
        </p:spPr>
        <p:txBody>
          <a:bodyPr/>
          <a:lstStyle/>
          <a:p>
            <a:pPr marL="457200" lvl="1" indent="-457200">
              <a:buFont typeface="Arial" pitchFamily="34" charset="0"/>
              <a:buChar char="•"/>
            </a:pPr>
            <a:r>
              <a:rPr lang="en-US" dirty="0" smtClean="0">
                <a:latin typeface="+mj-lt"/>
                <a:ea typeface="ヒラギノ角ゴ Pro W3" pitchFamily="80" charset="-128"/>
                <a:cs typeface="ヒラギノ角ゴ Pro W3" pitchFamily="80" charset="-128"/>
              </a:rPr>
              <a:t>Crystal Dynamics wanted “something special”</a:t>
            </a:r>
            <a:endParaRPr lang="en-US" dirty="0">
              <a:latin typeface="+mj-lt"/>
              <a:ea typeface="ヒラギノ角ゴ Pro W3" pitchFamily="80" charset="-128"/>
              <a:cs typeface="ヒラギノ角ゴ Pro W3" pitchFamily="80" charset="-128"/>
            </a:endParaRPr>
          </a:p>
          <a:p>
            <a:pPr marL="457200" lvl="1" indent="-457200">
              <a:buFont typeface="Arial" pitchFamily="34" charset="0"/>
              <a:buChar char="•"/>
            </a:pPr>
            <a:r>
              <a:rPr lang="en-US" dirty="0">
                <a:latin typeface="+mj-lt"/>
                <a:ea typeface="ヒラギノ角ゴ Pro W3" pitchFamily="80" charset="-128"/>
                <a:cs typeface="ヒラギノ角ゴ Pro W3" pitchFamily="80" charset="-128"/>
              </a:rPr>
              <a:t>Unhappy with current state of</a:t>
            </a:r>
            <a:br>
              <a:rPr lang="en-US" dirty="0">
                <a:latin typeface="+mj-lt"/>
                <a:ea typeface="ヒラギノ角ゴ Pro W3" pitchFamily="80" charset="-128"/>
                <a:cs typeface="ヒラギノ角ゴ Pro W3" pitchFamily="80" charset="-128"/>
              </a:rPr>
            </a:br>
            <a:r>
              <a:rPr lang="en-US" dirty="0">
                <a:latin typeface="+mj-lt"/>
                <a:ea typeface="ヒラギノ角ゴ Pro W3" pitchFamily="80" charset="-128"/>
                <a:cs typeface="ヒラギノ角ゴ Pro W3" pitchFamily="80" charset="-128"/>
              </a:rPr>
              <a:t>Lara’s hair</a:t>
            </a:r>
          </a:p>
          <a:p>
            <a:pPr marL="457200" lvl="1" indent="-457200">
              <a:buFont typeface="Arial" pitchFamily="34" charset="0"/>
              <a:buChar char="•"/>
            </a:pPr>
            <a:r>
              <a:rPr lang="en-US" dirty="0">
                <a:latin typeface="+mj-lt"/>
                <a:ea typeface="ヒラギノ角ゴ Pro W3" pitchFamily="80" charset="-128"/>
                <a:cs typeface="ヒラギノ角ゴ Pro W3" pitchFamily="80" charset="-128"/>
              </a:rPr>
              <a:t>Great opportunity to make the</a:t>
            </a:r>
            <a:br>
              <a:rPr lang="en-US" dirty="0">
                <a:latin typeface="+mj-lt"/>
                <a:ea typeface="ヒラギノ角ゴ Pro W3" pitchFamily="80" charset="-128"/>
                <a:cs typeface="ヒラギノ角ゴ Pro W3" pitchFamily="80" charset="-128"/>
              </a:rPr>
            </a:br>
            <a:r>
              <a:rPr lang="en-US" dirty="0">
                <a:latin typeface="+mj-lt"/>
                <a:ea typeface="ヒラギノ角ゴ Pro W3" pitchFamily="80" charset="-128"/>
                <a:cs typeface="ヒラギノ角ゴ Pro W3" pitchFamily="80" charset="-128"/>
              </a:rPr>
              <a:t>character stand out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58804"/>
            <a:ext cx="2931511" cy="283694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96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</a:t>
            </a:r>
            <a:endParaRPr lang="ru-RU" dirty="0" smtClean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99" y="971550"/>
            <a:ext cx="3840001" cy="3384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57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</a:t>
            </a:r>
            <a:endParaRPr lang="ru-RU" dirty="0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6477000" cy="3394472"/>
          </a:xfrm>
        </p:spPr>
        <p:txBody>
          <a:bodyPr>
            <a:normAutofit fontScale="92500"/>
          </a:bodyPr>
          <a:lstStyle/>
          <a:p>
            <a:pPr marL="457200" indent="-457200"/>
            <a:r>
              <a:rPr lang="en-US" dirty="0" smtClean="0"/>
              <a:t>Lighting of Hair uses the modified </a:t>
            </a:r>
            <a:r>
              <a:rPr lang="en-US" dirty="0" err="1" smtClean="0"/>
              <a:t>Kajiya</a:t>
            </a:r>
            <a:r>
              <a:rPr lang="en-US" dirty="0" smtClean="0"/>
              <a:t> &amp; </a:t>
            </a:r>
            <a:r>
              <a:rPr lang="en-US" dirty="0"/>
              <a:t>Kay model [</a:t>
            </a:r>
            <a:r>
              <a:rPr lang="en-US" dirty="0" err="1"/>
              <a:t>Kajiya</a:t>
            </a:r>
            <a:r>
              <a:rPr lang="en-US" dirty="0"/>
              <a:t>]</a:t>
            </a:r>
            <a:endParaRPr lang="en-US" dirty="0" smtClean="0"/>
          </a:p>
          <a:p>
            <a:pPr lvl="1"/>
            <a:r>
              <a:rPr lang="en-US" dirty="0"/>
              <a:t>Hair strand == infinitely thin cylinder</a:t>
            </a:r>
          </a:p>
          <a:p>
            <a:pPr lvl="1"/>
            <a:r>
              <a:rPr lang="en-US" dirty="0" err="1" smtClean="0"/>
              <a:t>Anistropic</a:t>
            </a:r>
            <a:r>
              <a:rPr lang="en-US" dirty="0" smtClean="0"/>
              <a:t> strand lighting model</a:t>
            </a:r>
          </a:p>
          <a:p>
            <a:pPr lvl="1"/>
            <a:r>
              <a:rPr lang="en-US" dirty="0" smtClean="0"/>
              <a:t>Similar to standard </a:t>
            </a:r>
            <a:r>
              <a:rPr lang="en-US" dirty="0" err="1" smtClean="0"/>
              <a:t>Blinn</a:t>
            </a:r>
            <a:r>
              <a:rPr lang="en-US" dirty="0" smtClean="0"/>
              <a:t>- </a:t>
            </a:r>
            <a:r>
              <a:rPr lang="en-US" dirty="0" err="1" smtClean="0"/>
              <a:t>Phong</a:t>
            </a:r>
            <a:r>
              <a:rPr lang="en-US" dirty="0"/>
              <a:t>: uses hair Tangent T instead of </a:t>
            </a:r>
            <a:r>
              <a:rPr lang="en-US" dirty="0" smtClean="0"/>
              <a:t>Normal</a:t>
            </a:r>
          </a:p>
          <a:p>
            <a:pPr marL="457200" indent="-457200"/>
            <a:endParaRPr lang="en-US" dirty="0" smtClean="0"/>
          </a:p>
        </p:txBody>
      </p:sp>
      <p:pic>
        <p:nvPicPr>
          <p:cNvPr id="5" name="Picture 4" descr="Figur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522" y="1485900"/>
            <a:ext cx="22939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607293"/>
              </p:ext>
            </p:extLst>
          </p:nvPr>
        </p:nvGraphicFramePr>
        <p:xfrm>
          <a:off x="1447800" y="4029075"/>
          <a:ext cx="4318266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Equation" r:id="rId5" imgW="3124080" imgH="609480" progId="Equation.3">
                  <p:embed/>
                </p:oleObj>
              </mc:Choice>
              <mc:Fallback>
                <p:oleObj name="Equation" r:id="rId5" imgW="312408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4029075"/>
                        <a:ext cx="4318266" cy="6286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080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</a:t>
            </a:r>
            <a:endParaRPr lang="ru-RU" dirty="0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8153400" cy="3394472"/>
          </a:xfrm>
        </p:spPr>
        <p:txBody>
          <a:bodyPr>
            <a:normAutofit/>
          </a:bodyPr>
          <a:lstStyle/>
          <a:p>
            <a:pPr marL="457200" indent="-457200"/>
            <a:r>
              <a:rPr lang="en-US" dirty="0" smtClean="0"/>
              <a:t>This lighting model was modified by </a:t>
            </a:r>
            <a:r>
              <a:rPr lang="en-US" dirty="0" err="1" smtClean="0"/>
              <a:t>Marschner</a:t>
            </a:r>
            <a:r>
              <a:rPr lang="en-US" dirty="0"/>
              <a:t> [</a:t>
            </a:r>
            <a:r>
              <a:rPr lang="en-US" dirty="0" err="1"/>
              <a:t>Marschner</a:t>
            </a:r>
            <a:r>
              <a:rPr lang="en-US" dirty="0"/>
              <a:t>]</a:t>
            </a:r>
            <a:r>
              <a:rPr lang="en-US" dirty="0" smtClean="0"/>
              <a:t> [</a:t>
            </a:r>
            <a:r>
              <a:rPr lang="en-US" dirty="0" err="1" smtClean="0"/>
              <a:t>Scheuermann</a:t>
            </a:r>
            <a:r>
              <a:rPr lang="en-US" dirty="0" smtClean="0"/>
              <a:t>]</a:t>
            </a:r>
          </a:p>
          <a:p>
            <a:pPr marL="457200" indent="-457200"/>
            <a:r>
              <a:rPr lang="en-US" dirty="0" smtClean="0"/>
              <a:t>Math is complex, we’re just trying to match these observations </a:t>
            </a:r>
            <a:r>
              <a:rPr lang="en-US" dirty="0" err="1" smtClean="0"/>
              <a:t>phenomenologically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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851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</a:t>
            </a:r>
            <a:endParaRPr lang="ru-RU" dirty="0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5334000" cy="3394472"/>
          </a:xfrm>
        </p:spPr>
        <p:txBody>
          <a:bodyPr>
            <a:normAutofit fontScale="92500" lnSpcReduction="20000"/>
          </a:bodyPr>
          <a:lstStyle/>
          <a:p>
            <a:pPr marL="457200" indent="-457200"/>
            <a:r>
              <a:rPr lang="en-US" dirty="0" smtClean="0"/>
              <a:t>Based on measurements of hair scattering properties</a:t>
            </a:r>
          </a:p>
          <a:p>
            <a:pPr marL="457200" indent="-457200"/>
            <a:r>
              <a:rPr lang="en-US" dirty="0" smtClean="0"/>
              <a:t>2 shifted tangents to get </a:t>
            </a:r>
            <a:endParaRPr lang="en-US" dirty="0"/>
          </a:p>
          <a:p>
            <a:pPr marL="1200150" lvl="1" indent="-457200"/>
            <a:r>
              <a:rPr lang="en-US" dirty="0" smtClean="0"/>
              <a:t>Primary specular highlight shifted towards hair tip “light spec” – color of light</a:t>
            </a:r>
          </a:p>
          <a:p>
            <a:pPr marL="1200150" lvl="1" indent="-457200"/>
            <a:r>
              <a:rPr lang="en-US" dirty="0" smtClean="0"/>
              <a:t>Secondary specular highlight shifted towards hair root “hair spec” – color of hair</a:t>
            </a:r>
          </a:p>
        </p:txBody>
      </p:sp>
      <p:pic>
        <p:nvPicPr>
          <p:cNvPr id="2" name="Picture 2" descr="C:\Users\wolf\Desktop\tressFX\FMX 2013\Hair Rendering\Images\Marsch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04950"/>
            <a:ext cx="3063513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Elbow Connector 3"/>
          <p:cNvCxnSpPr/>
          <p:nvPr/>
        </p:nvCxnSpPr>
        <p:spPr>
          <a:xfrm flipV="1">
            <a:off x="4724400" y="2190751"/>
            <a:ext cx="2971800" cy="1142999"/>
          </a:xfrm>
          <a:prstGeom prst="bent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flipV="1">
            <a:off x="5486400" y="1920496"/>
            <a:ext cx="1828122" cy="498854"/>
          </a:xfrm>
          <a:prstGeom prst="bentConnector3">
            <a:avLst>
              <a:gd name="adj1" fmla="val 3255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27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</a:t>
            </a:r>
            <a:endParaRPr lang="ru-RU" dirty="0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8458200" cy="3394472"/>
          </a:xfrm>
        </p:spPr>
        <p:txBody>
          <a:bodyPr>
            <a:normAutofit fontScale="92500" lnSpcReduction="10000"/>
          </a:bodyPr>
          <a:lstStyle/>
          <a:p>
            <a:pPr marL="457200" indent="-457200"/>
            <a:r>
              <a:rPr lang="en-US" dirty="0" smtClean="0">
                <a:cs typeface="Cordia New" pitchFamily="34" charset="-34"/>
              </a:rPr>
              <a:t>Lighting equation</a:t>
            </a:r>
            <a:br>
              <a:rPr lang="en-US" dirty="0" smtClean="0">
                <a:cs typeface="Cordia New" pitchFamily="34" charset="-34"/>
              </a:rPr>
            </a:br>
            <a:r>
              <a:rPr lang="en-US" dirty="0" smtClean="0">
                <a:latin typeface="Cordia New" pitchFamily="34" charset="-34"/>
                <a:cs typeface="Cordia New" pitchFamily="34" charset="-34"/>
              </a:rPr>
              <a:t>(ambient </a:t>
            </a:r>
            <a:r>
              <a:rPr lang="en-US" dirty="0">
                <a:latin typeface="Cordia New" pitchFamily="34" charset="-34"/>
                <a:cs typeface="Cordia New" pitchFamily="34" charset="-34"/>
              </a:rPr>
              <a:t>+ diffuse + hair spec) * hair color + light spec</a:t>
            </a:r>
          </a:p>
          <a:p>
            <a:pPr marL="457200" indent="-457200"/>
            <a:r>
              <a:rPr lang="en-US" dirty="0"/>
              <a:t>Use a diffuse texture for the </a:t>
            </a:r>
            <a:r>
              <a:rPr lang="en-US" dirty="0" smtClean="0"/>
              <a:t>hair</a:t>
            </a:r>
            <a:br>
              <a:rPr lang="en-US" dirty="0" smtClean="0"/>
            </a:br>
            <a:r>
              <a:rPr lang="en-US" dirty="0" smtClean="0"/>
              <a:t>-&gt; gives different hair strands different color</a:t>
            </a:r>
            <a:endParaRPr lang="en-US" dirty="0"/>
          </a:p>
          <a:p>
            <a:pPr marL="457200" indent="-457200"/>
            <a:r>
              <a:rPr lang="en-US" dirty="0"/>
              <a:t>Use hemispherical ambient lighting or irradiance coefficient depending on unit</a:t>
            </a:r>
          </a:p>
          <a:p>
            <a:pPr marL="457200" indent="-457200"/>
            <a:r>
              <a:rPr lang="en-US" dirty="0" smtClean="0"/>
              <a:t>Had </a:t>
            </a:r>
            <a:r>
              <a:rPr lang="en-US" dirty="0"/>
              <a:t>2 rendering profiles that described dry vs. wet hair</a:t>
            </a:r>
          </a:p>
          <a:p>
            <a:pPr marL="457200" indent="-45720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511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457200" y="1200150"/>
            <a:ext cx="8458200" cy="3581399"/>
          </a:xfrm>
        </p:spPr>
        <p:txBody>
          <a:bodyPr>
            <a:normAutofit fontScale="85000" lnSpcReduction="20000"/>
          </a:bodyPr>
          <a:lstStyle/>
          <a:p>
            <a:pPr marL="457200" indent="-457200"/>
            <a:r>
              <a:rPr lang="en-US" dirty="0" smtClean="0"/>
              <a:t>Deep shadow maps is too expensive</a:t>
            </a:r>
          </a:p>
          <a:p>
            <a:pPr marL="457200" indent="-457200"/>
            <a:r>
              <a:rPr lang="en-US" dirty="0" smtClean="0"/>
              <a:t>Following the existing shadow map approach, the hair shadows were approximated</a:t>
            </a:r>
          </a:p>
          <a:p>
            <a:pPr lvl="1"/>
            <a:r>
              <a:rPr lang="en-US" dirty="0"/>
              <a:t>Render hair splines as lines to shadow maps</a:t>
            </a:r>
          </a:p>
          <a:p>
            <a:pPr lvl="1"/>
            <a:r>
              <a:rPr lang="en-US" dirty="0"/>
              <a:t>Do a deep shadow approximation when self-occluding hair</a:t>
            </a:r>
          </a:p>
          <a:p>
            <a:pPr marL="1257300" lvl="2" indent="-342900"/>
            <a:r>
              <a:rPr lang="en-US" dirty="0" smtClean="0"/>
              <a:t>Compare the depth in the shadow map == the closest to the light with the depth of the hair strand that we are currently drawing</a:t>
            </a:r>
          </a:p>
          <a:p>
            <a:pPr marL="1257300" lvl="2" indent="-342900"/>
            <a:r>
              <a:rPr lang="en-US" dirty="0" smtClean="0"/>
              <a:t>If the distance between the hair strand that is currently drawn and the hair strand that is the closest to the light is large, the shadow value is darker</a:t>
            </a:r>
          </a:p>
          <a:p>
            <a:pPr marL="1657350" lvl="3" indent="-285750"/>
            <a:r>
              <a:rPr lang="en-US" dirty="0" smtClean="0"/>
              <a:t>Bottom hair receives darker shadow values</a:t>
            </a:r>
          </a:p>
          <a:p>
            <a:pPr marL="1657350" lvl="3" indent="-285750"/>
            <a:r>
              <a:rPr lang="en-US" dirty="0" smtClean="0"/>
              <a:t>Top </a:t>
            </a:r>
            <a:r>
              <a:rPr lang="en-US" dirty="0"/>
              <a:t>hairs </a:t>
            </a:r>
            <a:r>
              <a:rPr lang="en-US" dirty="0" smtClean="0"/>
              <a:t>receives brighter shadow values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22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8458200" cy="3394472"/>
          </a:xfrm>
        </p:spPr>
        <p:txBody>
          <a:bodyPr>
            <a:normAutofit fontScale="92500"/>
          </a:bodyPr>
          <a:lstStyle/>
          <a:p>
            <a:pPr marL="457200" indent="-457200"/>
            <a:r>
              <a:rPr lang="en-US" dirty="0" smtClean="0"/>
              <a:t>Each shadow term is stored in the per-pixel linked list combined with the lighting for each strand</a:t>
            </a:r>
          </a:p>
          <a:p>
            <a:pPr marL="457200" indent="-457200"/>
            <a:r>
              <a:rPr lang="en-US" dirty="0" smtClean="0"/>
              <a:t>After the per-pixel linked list is “resolved” the resulting value is written into the </a:t>
            </a:r>
            <a:r>
              <a:rPr lang="en-US" dirty="0" err="1" smtClean="0"/>
              <a:t>framebuffer</a:t>
            </a:r>
            <a:endParaRPr lang="en-US" dirty="0" smtClean="0"/>
          </a:p>
          <a:p>
            <a:pPr marL="457200" indent="-457200"/>
            <a:r>
              <a:rPr lang="en-US" dirty="0" smtClean="0"/>
              <a:t>In case there is a tree shadow on top of hair, it will be dark from that shadow already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08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3400" y="1257300"/>
            <a:ext cx="8077200" cy="3200400"/>
          </a:xfrm>
          <a:noFill/>
          <a:ln>
            <a:noFill/>
          </a:ln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Source code:</a:t>
            </a:r>
          </a:p>
          <a:p>
            <a:pPr indent="0">
              <a:buNone/>
            </a:pPr>
            <a:endParaRPr lang="en-US" sz="1600" dirty="0" smtClean="0"/>
          </a:p>
          <a:p>
            <a:pPr indent="0">
              <a:buNone/>
            </a:pPr>
            <a:r>
              <a:rPr lang="en-US" sz="1600" dirty="0">
                <a:solidFill>
                  <a:srgbClr val="00B050"/>
                </a:solidFill>
              </a:rPr>
              <a:t>// </a:t>
            </a:r>
            <a:r>
              <a:rPr lang="en-US" sz="1600" dirty="0" err="1">
                <a:solidFill>
                  <a:srgbClr val="00B050"/>
                </a:solidFill>
              </a:rPr>
              <a:t>lightSpaceLinearDepth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600" dirty="0" smtClean="0">
                <a:solidFill>
                  <a:srgbClr val="00B050"/>
                </a:solidFill>
              </a:rPr>
              <a:t>– depth of the renderer hair pixel</a:t>
            </a:r>
          </a:p>
          <a:p>
            <a:pPr indent="0">
              <a:buNone/>
            </a:pPr>
            <a:r>
              <a:rPr lang="en-US" sz="1600" dirty="0">
                <a:solidFill>
                  <a:srgbClr val="00B050"/>
                </a:solidFill>
              </a:rPr>
              <a:t>// </a:t>
            </a:r>
            <a:r>
              <a:rPr lang="en-US" sz="1600" dirty="0" err="1" smtClean="0">
                <a:solidFill>
                  <a:srgbClr val="00B050"/>
                </a:solidFill>
              </a:rPr>
              <a:t>shadowLinearDepth</a:t>
            </a:r>
            <a:r>
              <a:rPr lang="en-US" sz="1600" dirty="0" smtClean="0">
                <a:solidFill>
                  <a:srgbClr val="00B050"/>
                </a:solidFill>
              </a:rPr>
              <a:t> – depth in the shadow map – only holds the closest to the light</a:t>
            </a:r>
          </a:p>
          <a:p>
            <a:pPr indent="0">
              <a:buNone/>
            </a:pPr>
            <a:r>
              <a:rPr lang="en-US" sz="1600" dirty="0" smtClean="0"/>
              <a:t>float </a:t>
            </a:r>
            <a:r>
              <a:rPr lang="en-US" sz="1600" dirty="0" err="1"/>
              <a:t>depthRange</a:t>
            </a:r>
            <a:r>
              <a:rPr lang="en-US" sz="1600" dirty="0"/>
              <a:t> = max(0.f, </a:t>
            </a:r>
            <a:r>
              <a:rPr lang="en-US" sz="1600" dirty="0" err="1"/>
              <a:t>lightSpaceLinearDepth</a:t>
            </a:r>
            <a:r>
              <a:rPr lang="en-US" sz="1600" dirty="0"/>
              <a:t> - </a:t>
            </a:r>
            <a:r>
              <a:rPr lang="en-US" sz="1600" dirty="0" err="1" smtClean="0"/>
              <a:t>shadowLinearDepth</a:t>
            </a:r>
            <a:r>
              <a:rPr lang="en-US" sz="1600" dirty="0" smtClean="0"/>
              <a:t>);</a:t>
            </a:r>
          </a:p>
          <a:p>
            <a:pPr indent="0">
              <a:buNone/>
            </a:pPr>
            <a:r>
              <a:rPr lang="en-US" sz="1600" dirty="0" smtClean="0">
                <a:solidFill>
                  <a:srgbClr val="00B050"/>
                </a:solidFill>
              </a:rPr>
              <a:t>// </a:t>
            </a:r>
            <a:r>
              <a:rPr lang="en-US" sz="1600" dirty="0" err="1" smtClean="0">
                <a:solidFill>
                  <a:srgbClr val="00B050"/>
                </a:solidFill>
              </a:rPr>
              <a:t>invFiberWidth</a:t>
            </a:r>
            <a:r>
              <a:rPr lang="en-US" sz="1600" dirty="0" smtClean="0">
                <a:solidFill>
                  <a:srgbClr val="00B050"/>
                </a:solidFill>
              </a:rPr>
              <a:t> – artist defined value what the width of the hair strands should be</a:t>
            </a:r>
            <a:endParaRPr lang="en-US" sz="1600" dirty="0">
              <a:solidFill>
                <a:srgbClr val="00B050"/>
              </a:solidFill>
            </a:endParaRPr>
          </a:p>
          <a:p>
            <a:pPr indent="0">
              <a:buNone/>
            </a:pPr>
            <a:r>
              <a:rPr lang="en-US" sz="1600" dirty="0" smtClean="0"/>
              <a:t>float </a:t>
            </a:r>
            <a:r>
              <a:rPr lang="en-US" sz="1600" dirty="0" err="1"/>
              <a:t>numFibers</a:t>
            </a:r>
            <a:r>
              <a:rPr lang="en-US" sz="1600" dirty="0"/>
              <a:t> = </a:t>
            </a:r>
            <a:r>
              <a:rPr lang="en-US" sz="1600" dirty="0" err="1"/>
              <a:t>depthRange</a:t>
            </a:r>
            <a:r>
              <a:rPr lang="en-US" sz="1600" dirty="0"/>
              <a:t> * </a:t>
            </a:r>
            <a:r>
              <a:rPr lang="en-US" sz="1600" dirty="0" err="1"/>
              <a:t>invFiberWidth</a:t>
            </a:r>
            <a:r>
              <a:rPr lang="en-US" sz="1600" dirty="0" smtClean="0"/>
              <a:t>;</a:t>
            </a:r>
            <a:endParaRPr lang="en-US" sz="2000" dirty="0"/>
          </a:p>
          <a:p>
            <a:pPr indent="0">
              <a:buNone/>
            </a:pPr>
            <a:endParaRPr lang="en-US" sz="1600" dirty="0" smtClean="0"/>
          </a:p>
          <a:p>
            <a:pPr indent="0">
              <a:buNone/>
            </a:pPr>
            <a:r>
              <a:rPr lang="en-US" sz="1600" dirty="0" smtClean="0"/>
              <a:t>if(</a:t>
            </a:r>
            <a:r>
              <a:rPr lang="en-US" sz="1600" dirty="0" err="1" smtClean="0"/>
              <a:t>depthRange</a:t>
            </a:r>
            <a:r>
              <a:rPr lang="en-US" sz="1600" dirty="0" smtClean="0"/>
              <a:t> </a:t>
            </a:r>
            <a:r>
              <a:rPr lang="en-US" sz="1600" dirty="0"/>
              <a:t>&gt; 1e-5) </a:t>
            </a:r>
            <a:r>
              <a:rPr lang="en-US" sz="1600" dirty="0">
                <a:solidFill>
                  <a:srgbClr val="00B050"/>
                </a:solidFill>
              </a:rPr>
              <a:t>// </a:t>
            </a:r>
            <a:r>
              <a:rPr lang="en-US" sz="1600" dirty="0" smtClean="0">
                <a:solidFill>
                  <a:srgbClr val="00B050"/>
                </a:solidFill>
              </a:rPr>
              <a:t>0.00001</a:t>
            </a:r>
            <a:endParaRPr lang="en-US" sz="1600" dirty="0" smtClean="0"/>
          </a:p>
          <a:p>
            <a:pPr indent="0">
              <a:buNone/>
            </a:pPr>
            <a:r>
              <a:rPr lang="en-US" sz="1600" dirty="0"/>
              <a:t>	</a:t>
            </a:r>
            <a:r>
              <a:rPr lang="en-US" sz="1600" dirty="0" err="1" smtClean="0"/>
              <a:t>numFibers</a:t>
            </a:r>
            <a:r>
              <a:rPr lang="en-US" sz="1600" dirty="0" smtClean="0"/>
              <a:t> </a:t>
            </a:r>
            <a:r>
              <a:rPr lang="en-US" sz="1600" dirty="0"/>
              <a:t>+= 1;</a:t>
            </a:r>
          </a:p>
          <a:p>
            <a:pPr indent="0">
              <a:buNone/>
            </a:pPr>
            <a:r>
              <a:rPr lang="en-US" sz="1600" dirty="0"/>
              <a:t>		</a:t>
            </a:r>
          </a:p>
          <a:p>
            <a:pPr indent="0">
              <a:buNone/>
            </a:pPr>
            <a:r>
              <a:rPr lang="en-US" sz="1600" dirty="0" smtClean="0">
                <a:solidFill>
                  <a:srgbClr val="00B050"/>
                </a:solidFill>
              </a:rPr>
              <a:t>// </a:t>
            </a:r>
          </a:p>
          <a:p>
            <a:pPr indent="0">
              <a:buNone/>
            </a:pPr>
            <a:r>
              <a:rPr lang="en-US" sz="1600" dirty="0" smtClean="0">
                <a:solidFill>
                  <a:srgbClr val="00B050"/>
                </a:solidFill>
              </a:rPr>
              <a:t>// </a:t>
            </a:r>
            <a:r>
              <a:rPr lang="en-US" sz="1600" dirty="0">
                <a:solidFill>
                  <a:srgbClr val="00B050"/>
                </a:solidFill>
              </a:rPr>
              <a:t>stronger shadow term the deeper the fragment is within the </a:t>
            </a:r>
            <a:r>
              <a:rPr lang="en-US" sz="1600" dirty="0" smtClean="0">
                <a:solidFill>
                  <a:srgbClr val="00B050"/>
                </a:solidFill>
              </a:rPr>
              <a:t>hair</a:t>
            </a:r>
          </a:p>
          <a:p>
            <a:pPr indent="0">
              <a:buNone/>
            </a:pPr>
            <a:r>
              <a:rPr lang="en-US" sz="1600" dirty="0" smtClean="0">
                <a:solidFill>
                  <a:srgbClr val="00B050"/>
                </a:solidFill>
              </a:rPr>
              <a:t>// </a:t>
            </a:r>
            <a:r>
              <a:rPr lang="en-US" sz="1600" dirty="0" err="1" smtClean="0">
                <a:solidFill>
                  <a:srgbClr val="00B050"/>
                </a:solidFill>
              </a:rPr>
              <a:t>g_FiberAlpha</a:t>
            </a:r>
            <a:r>
              <a:rPr lang="en-US" sz="1600" dirty="0" smtClean="0">
                <a:solidFill>
                  <a:srgbClr val="00B050"/>
                </a:solidFill>
              </a:rPr>
              <a:t> – artist defined value to control the strength of the shadow value</a:t>
            </a:r>
            <a:endParaRPr lang="en-US" sz="1600" dirty="0">
              <a:solidFill>
                <a:srgbClr val="00B050"/>
              </a:solidFill>
            </a:endParaRPr>
          </a:p>
          <a:p>
            <a:pPr indent="0">
              <a:buNone/>
            </a:pPr>
            <a:r>
              <a:rPr lang="en-US" sz="1600" dirty="0" smtClean="0"/>
              <a:t>return </a:t>
            </a:r>
            <a:r>
              <a:rPr lang="en-US" sz="1600" dirty="0" err="1"/>
              <a:t>pow</a:t>
            </a:r>
            <a:r>
              <a:rPr lang="en-US" sz="1600" dirty="0"/>
              <a:t>(abs(1 - </a:t>
            </a:r>
            <a:r>
              <a:rPr lang="en-US" sz="1600" dirty="0" err="1"/>
              <a:t>g_FiberAlpha</a:t>
            </a:r>
            <a:r>
              <a:rPr lang="en-US" sz="1600" dirty="0"/>
              <a:t>), </a:t>
            </a:r>
            <a:r>
              <a:rPr lang="en-US" sz="1600" dirty="0" err="1"/>
              <a:t>numFibers</a:t>
            </a:r>
            <a:r>
              <a:rPr lang="en-US" sz="1600" dirty="0"/>
              <a:t>);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 smtClean="0"/>
              <a:t>Shadows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76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914400"/>
            <a:ext cx="6010021" cy="338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1" y="4297680"/>
            <a:ext cx="5571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smtClean="0"/>
              <a:t>Naïve shadow map approach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670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914400"/>
            <a:ext cx="6013675" cy="338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1" y="4297680"/>
            <a:ext cx="614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smtClean="0"/>
              <a:t>Approximated Deep Shadow Map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0063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5750"/>
            <a:ext cx="8077200" cy="781050"/>
          </a:xfrm>
        </p:spPr>
        <p:txBody>
          <a:bodyPr/>
          <a:lstStyle/>
          <a:p>
            <a:r>
              <a:rPr lang="en-US" dirty="0"/>
              <a:t>Motivation/History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3968" y="1114423"/>
            <a:ext cx="5502489" cy="2743200"/>
          </a:xfrm>
          <a:ln>
            <a:noFill/>
          </a:ln>
        </p:spPr>
        <p:txBody>
          <a:bodyPr/>
          <a:lstStyle/>
          <a:p>
            <a:pPr indent="0">
              <a:buNone/>
            </a:pPr>
            <a:r>
              <a:rPr lang="en-US" dirty="0">
                <a:latin typeface="+mj-lt"/>
              </a:rPr>
              <a:t>Hair in rendering over time</a:t>
            </a:r>
          </a:p>
          <a:p>
            <a:pPr lvl="1"/>
            <a:r>
              <a:rPr lang="en-US" dirty="0">
                <a:latin typeface="+mj-lt"/>
                <a:ea typeface="ヒラギノ角ゴ Pro W3" pitchFamily="80" charset="-128"/>
                <a:cs typeface="ヒラギノ角ゴ Pro W3" pitchFamily="80" charset="-128"/>
              </a:rPr>
              <a:t>ATI Ruby Hair (2004)</a:t>
            </a:r>
          </a:p>
          <a:p>
            <a:pPr lvl="1"/>
            <a:r>
              <a:rPr lang="en-US" dirty="0" err="1">
                <a:latin typeface="+mj-lt"/>
                <a:ea typeface="ヒラギノ角ゴ Pro W3" pitchFamily="80" charset="-128"/>
                <a:cs typeface="ヒラギノ角ゴ Pro W3" pitchFamily="80" charset="-128"/>
              </a:rPr>
              <a:t>Nalu</a:t>
            </a:r>
            <a:r>
              <a:rPr lang="en-US" dirty="0">
                <a:latin typeface="+mj-lt"/>
                <a:ea typeface="ヒラギノ角ゴ Pro W3" pitchFamily="80" charset="-128"/>
                <a:cs typeface="ヒラギノ角ゴ Pro W3" pitchFamily="80" charset="-128"/>
              </a:rPr>
              <a:t> demo (2004)</a:t>
            </a:r>
          </a:p>
          <a:p>
            <a:pPr lvl="1"/>
            <a:r>
              <a:rPr lang="en-US" dirty="0">
                <a:latin typeface="+mj-lt"/>
                <a:ea typeface="ヒラギノ角ゴ Pro W3" pitchFamily="80" charset="-128"/>
                <a:cs typeface="ヒラギノ角ゴ Pro W3" pitchFamily="80" charset="-128"/>
              </a:rPr>
              <a:t>Sarah Tariq (2008)</a:t>
            </a:r>
          </a:p>
          <a:p>
            <a:pPr lvl="1"/>
            <a:r>
              <a:rPr lang="en-US" dirty="0">
                <a:latin typeface="+mj-lt"/>
                <a:ea typeface="ヒラギノ角ゴ Pro W3" pitchFamily="80" charset="-128"/>
                <a:cs typeface="ヒラギノ角ゴ Pro W3" pitchFamily="80" charset="-128"/>
              </a:rPr>
              <a:t>Alice Madness Returns (2011)</a:t>
            </a:r>
          </a:p>
          <a:p>
            <a:pPr lvl="1"/>
            <a:r>
              <a:rPr lang="en-US" dirty="0">
                <a:latin typeface="+mj-lt"/>
                <a:ea typeface="ヒラギノ角ゴ Pro W3" pitchFamily="80" charset="-128"/>
                <a:cs typeface="ヒラギノ角ゴ Pro W3" pitchFamily="80" charset="-128"/>
              </a:rPr>
              <a:t>Agni’s Philosophy (2012)</a:t>
            </a:r>
          </a:p>
          <a:p>
            <a:pPr marL="457200" indent="-457200"/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52550"/>
            <a:ext cx="2526839" cy="190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23_nalu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52573"/>
            <a:ext cx="28575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89" y="2038350"/>
            <a:ext cx="2955711" cy="223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457" y="1404937"/>
            <a:ext cx="2645924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133" y="2038350"/>
            <a:ext cx="3458572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46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Content Placeholder 2"/>
          <p:cNvSpPr>
            <a:spLocks noGrp="1"/>
          </p:cNvSpPr>
          <p:nvPr>
            <p:ph idx="4294967295"/>
          </p:nvPr>
        </p:nvSpPr>
        <p:spPr>
          <a:xfrm>
            <a:off x="457200" y="895350"/>
            <a:ext cx="8229600" cy="3699273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457200" indent="-457200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Based on </a:t>
            </a:r>
            <a:r>
              <a:rPr lang="en-US" sz="2400" dirty="0">
                <a:solidFill>
                  <a:schemeClr val="tx1"/>
                </a:solidFill>
              </a:rPr>
              <a:t>“Real-Time Concurrent Linked List Construction on the GPU” </a:t>
            </a:r>
            <a:r>
              <a:rPr lang="en-US" sz="2400" dirty="0" smtClean="0">
                <a:solidFill>
                  <a:schemeClr val="tx1"/>
                </a:solidFill>
              </a:rPr>
              <a:t>[Yang]</a:t>
            </a:r>
          </a:p>
          <a:p>
            <a:pPr marL="457200" indent="-457200"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Each element holds </a:t>
            </a:r>
            <a:r>
              <a:rPr lang="en-US" sz="2400" dirty="0">
                <a:solidFill>
                  <a:schemeClr val="tx1"/>
                </a:solidFill>
              </a:rPr>
              <a:t>three packed </a:t>
            </a:r>
            <a:r>
              <a:rPr lang="en-US" sz="2400" dirty="0" err="1">
                <a:solidFill>
                  <a:schemeClr val="tx1"/>
                </a:solidFill>
              </a:rPr>
              <a:t>uints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1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Fragment </a:t>
            </a:r>
            <a:r>
              <a:rPr lang="en-US" sz="2000" dirty="0" smtClean="0">
                <a:solidFill>
                  <a:schemeClr val="tx1"/>
                </a:solidFill>
              </a:rPr>
              <a:t>color (4 byte) (alpha in fourth channel)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Depth (4 byte)</a:t>
            </a:r>
            <a:endParaRPr lang="en-US" sz="2000" dirty="0">
              <a:solidFill>
                <a:schemeClr val="tx1"/>
              </a:solidFill>
            </a:endParaRPr>
          </a:p>
          <a:p>
            <a:pPr lvl="1"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+ link  (4 byte)</a:t>
            </a:r>
          </a:p>
          <a:p>
            <a:pPr marL="1257300" lvl="2" indent="-34290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Allocation is resolution * 12 bytes * </a:t>
            </a:r>
            <a:r>
              <a:rPr lang="en-US" sz="2000" dirty="0" smtClean="0">
                <a:solidFill>
                  <a:schemeClr val="tx1"/>
                </a:solidFill>
              </a:rPr>
              <a:t>8 </a:t>
            </a:r>
            <a:endParaRPr lang="en-US" sz="2000" dirty="0">
              <a:solidFill>
                <a:schemeClr val="tx1"/>
              </a:solidFill>
            </a:endParaRPr>
          </a:p>
          <a:p>
            <a:pPr marL="1657350" lvl="3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Works well 99% of the time</a:t>
            </a:r>
          </a:p>
          <a:p>
            <a:pPr marL="1657350" lvl="3" indent="-28575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Can </a:t>
            </a:r>
            <a:r>
              <a:rPr lang="en-US" sz="1600" dirty="0" smtClean="0">
                <a:solidFill>
                  <a:schemeClr val="tx1"/>
                </a:solidFill>
              </a:rPr>
              <a:t>cause artifacts </a:t>
            </a:r>
            <a:r>
              <a:rPr lang="en-US" sz="1600" dirty="0">
                <a:solidFill>
                  <a:schemeClr val="tx1"/>
                </a:solidFill>
              </a:rPr>
              <a:t>if hair takes up the entire </a:t>
            </a:r>
            <a:r>
              <a:rPr lang="en-US" sz="1600" dirty="0" smtClean="0">
                <a:solidFill>
                  <a:schemeClr val="tx1"/>
                </a:solidFill>
              </a:rPr>
              <a:t>screen</a:t>
            </a:r>
          </a:p>
          <a:p>
            <a:pPr marL="1257300" lvl="2" indent="-34290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At 1080p this costs ~200 MB</a:t>
            </a:r>
          </a:p>
          <a:p>
            <a:pPr marL="1257300" lvl="2" indent="-34290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Slightly higher in multi monitor setups </a:t>
            </a:r>
            <a:r>
              <a:rPr lang="en-US" sz="2000" dirty="0" smtClean="0">
                <a:solidFill>
                  <a:schemeClr val="tx1"/>
                </a:solidFill>
              </a:rPr>
              <a:t>(* 12)</a:t>
            </a:r>
            <a:endParaRPr lang="en-US" sz="2000" dirty="0">
              <a:solidFill>
                <a:schemeClr val="tx1"/>
              </a:solidFill>
            </a:endParaRPr>
          </a:p>
          <a:p>
            <a:pPr marL="457200" indent="-457200">
              <a:buClr>
                <a:schemeClr val="tx1"/>
              </a:buClr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 smtClean="0"/>
              <a:t>Per-Pixel Linked Lists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41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457200" indent="-457200" eaLnBrk="1" fontAlgn="auto" hangingPunct="1"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600" dirty="0" smtClean="0">
                <a:solidFill>
                  <a:schemeClr val="tx1"/>
                </a:solidFill>
              </a:rPr>
              <a:t>Requires two buffers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600" dirty="0" smtClean="0">
                <a:solidFill>
                  <a:schemeClr val="tx1"/>
                </a:solidFill>
              </a:rPr>
              <a:t>Fragment and link buffer – holds elements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struct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 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FragmentAndLinkBuffer_STRUCT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{   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FramentData_STRUCT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FragmentData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;   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uint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uNext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;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RWStructuredBuffer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FragmentAndLinkBuffer_STRUCT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&gt;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FLBuffer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600" dirty="0">
                <a:solidFill>
                  <a:schemeClr val="tx1"/>
                </a:solidFill>
              </a:rPr>
              <a:t>A “Start Offset Buffer” (SOB) holds offsets </a:t>
            </a:r>
          </a:p>
          <a:p>
            <a:pPr eaLnBrk="1" hangingPunct="1">
              <a:buFont typeface="Arial" charset="0"/>
              <a:buChar char="•"/>
            </a:pPr>
            <a:endParaRPr lang="en-US" sz="1600" dirty="0">
              <a:solidFill>
                <a:schemeClr val="tx1"/>
              </a:solidFill>
              <a:latin typeface="Calibri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 smtClean="0"/>
              <a:t>Per-Pixel Linked Lists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63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 descr="C:\Users\wolf\Documents\My Dropbox\Paris Master Class\Lectures\images OIT\PPLinkedListImage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864393"/>
            <a:ext cx="3963988" cy="1851422"/>
          </a:xfrm>
          <a:prstGeom prst="rect">
            <a:avLst/>
          </a:prstGeom>
        </p:spPr>
      </p:pic>
      <p:pic>
        <p:nvPicPr>
          <p:cNvPr id="14340" name="Picture 3" descr="C:\Users\wolf\Documents\My Dropbox\Paris Master Class\Lectures\images OIT\PPLinkedList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864393"/>
            <a:ext cx="4011619" cy="185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C:\Users\wolf\Documents\My Dropbox\Paris Master Class\Lectures\images OIT\PPLinkedListImage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61060"/>
            <a:ext cx="3962400" cy="183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C:\Users\wolf\Documents\My Dropbox\Paris Master Class\Lectures\images OIT\PPLinkedListImage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744390"/>
            <a:ext cx="3962400" cy="185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 smtClean="0"/>
              <a:t>Per-Pixel Linked Lists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59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dirty="0" smtClean="0">
                <a:solidFill>
                  <a:schemeClr val="tx1"/>
                </a:solidFill>
              </a:rPr>
              <a:t>Traversing: </a:t>
            </a:r>
          </a:p>
          <a:p>
            <a:pPr lvl="1" eaLnBrk="1" hangingPunct="1">
              <a:buClr>
                <a:schemeClr val="tx1"/>
              </a:buClr>
            </a:pPr>
            <a:r>
              <a:rPr lang="en-US" dirty="0" smtClean="0">
                <a:solidFill>
                  <a:schemeClr val="tx1"/>
                </a:solidFill>
              </a:rPr>
              <a:t>viewport / SOB same size</a:t>
            </a:r>
          </a:p>
          <a:p>
            <a:pPr lvl="1" eaLnBrk="1" hangingPunct="1">
              <a:buClr>
                <a:schemeClr val="tx1"/>
              </a:buClr>
            </a:pPr>
            <a:r>
              <a:rPr lang="en-US" dirty="0" smtClean="0">
                <a:solidFill>
                  <a:schemeClr val="tx1"/>
                </a:solidFill>
              </a:rPr>
              <a:t>Look at the pixel in the SOB</a:t>
            </a:r>
          </a:p>
          <a:p>
            <a:pPr lvl="1" eaLnBrk="1" hangingPunct="1">
              <a:buClr>
                <a:schemeClr val="tx1"/>
              </a:buClr>
            </a:pPr>
            <a:r>
              <a:rPr lang="en-US" dirty="0" smtClean="0">
                <a:solidFill>
                  <a:schemeClr val="tx1"/>
                </a:solidFill>
              </a:rPr>
              <a:t>then follow the </a:t>
            </a:r>
            <a:r>
              <a:rPr lang="en-US" dirty="0" err="1" smtClean="0">
                <a:solidFill>
                  <a:schemeClr val="tx1"/>
                </a:solidFill>
              </a:rPr>
              <a:t>uNext</a:t>
            </a:r>
            <a:r>
              <a:rPr lang="en-US" dirty="0" smtClean="0">
                <a:solidFill>
                  <a:schemeClr val="tx1"/>
                </a:solidFill>
              </a:rPr>
              <a:t> entry in FLB until it is -1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 smtClean="0"/>
              <a:t>Per-Pixel Linked Lists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26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Sort &amp; Blend</a:t>
            </a:r>
            <a:endParaRPr lang="ru-RU" dirty="0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8458200" cy="3394472"/>
          </a:xfrm>
        </p:spPr>
        <p:txBody>
          <a:bodyPr>
            <a:normAutofit/>
          </a:bodyPr>
          <a:lstStyle/>
          <a:p>
            <a:pPr marL="457200" indent="-457200"/>
            <a:r>
              <a:rPr lang="en-US" dirty="0" smtClean="0"/>
              <a:t>From the maximum 256 layers only the top 8 layers were sorted based on depth</a:t>
            </a:r>
          </a:p>
          <a:p>
            <a:pPr marL="457200" indent="-457200"/>
            <a:r>
              <a:rPr lang="en-US" dirty="0" smtClean="0"/>
              <a:t>The remaining layers were just blended out of order</a:t>
            </a:r>
          </a:p>
          <a:p>
            <a:pPr marL="457200" indent="-457200"/>
            <a:r>
              <a:rPr lang="en-US" dirty="0" smtClean="0"/>
              <a:t>Hair is stenciled out - so only the necessary pixels are touched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52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266700" y="209550"/>
            <a:ext cx="8229600" cy="857250"/>
          </a:xfrm>
        </p:spPr>
        <p:txBody>
          <a:bodyPr/>
          <a:lstStyle/>
          <a:p>
            <a:r>
              <a:rPr lang="en-US" dirty="0" smtClean="0"/>
              <a:t>Performance Numbers</a:t>
            </a:r>
            <a:endParaRPr lang="ru-RU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214054"/>
              </p:ext>
            </p:extLst>
          </p:nvPr>
        </p:nvGraphicFramePr>
        <p:xfrm>
          <a:off x="274320" y="3383280"/>
          <a:ext cx="6515100" cy="1381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38166"/>
                <a:gridCol w="1796452"/>
                <a:gridCol w="2280482"/>
              </a:tblGrid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Pass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Number of draw calls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Time on Radeon HD 7970 (</a:t>
                      </a:r>
                      <a:r>
                        <a:rPr lang="en-US" sz="1100" u="none" strike="noStrike" dirty="0" err="1">
                          <a:effectLst/>
                        </a:rPr>
                        <a:t>ms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Regular Distance (Ocean Vista)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Compute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0.9439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Shadow map render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0.7963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Shading and AA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1.9690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Sort/Apply/Fog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1.0978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44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4.8070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14400"/>
            <a:ext cx="4222520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53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107477"/>
              </p:ext>
            </p:extLst>
          </p:nvPr>
        </p:nvGraphicFramePr>
        <p:xfrm>
          <a:off x="276224" y="3383280"/>
          <a:ext cx="6505576" cy="1381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48166"/>
                <a:gridCol w="1880262"/>
                <a:gridCol w="2277148"/>
              </a:tblGrid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Pass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Number of draw calls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Time on Radeon HD 7970 (</a:t>
                      </a:r>
                      <a:r>
                        <a:rPr lang="en-US" sz="1100" u="none" strike="noStrike" dirty="0" err="1">
                          <a:effectLst/>
                        </a:rPr>
                        <a:t>ms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Weapon Drawn (AC Main)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Compute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27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1.0307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Shadow map render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0.2058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Shading and AA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4.5677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Sort/Apply/Fog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1.752.3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36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 smtClean="0">
                          <a:effectLst/>
                        </a:rPr>
                        <a:t>7.5559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14400"/>
            <a:ext cx="4225826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6700" y="209550"/>
            <a:ext cx="8229600" cy="8572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ヒラギノ角ゴ Pro W3" pitchFamily="80" charset="-128"/>
                <a:cs typeface="ヒラギノ角ゴ Pro W3" pitchFamily="8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9pPr>
          </a:lstStyle>
          <a:p>
            <a:r>
              <a:rPr lang="en-US" smtClean="0"/>
              <a:t>Performance Numbers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94228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Ideas</a:t>
            </a:r>
            <a:endParaRPr lang="ru-RU" dirty="0" smtClean="0"/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8458200" cy="3394472"/>
          </a:xfrm>
        </p:spPr>
        <p:txBody>
          <a:bodyPr>
            <a:normAutofit/>
          </a:bodyPr>
          <a:lstStyle/>
          <a:p>
            <a:pPr marL="457200" indent="-457200">
              <a:defRPr/>
            </a:pPr>
            <a:r>
              <a:rPr lang="en-US" dirty="0" smtClean="0"/>
              <a:t>Re-structure list elements</a:t>
            </a:r>
            <a:endParaRPr lang="en-US" dirty="0"/>
          </a:p>
          <a:p>
            <a:pPr lvl="1"/>
            <a:r>
              <a:rPr lang="en-US" sz="2000" dirty="0"/>
              <a:t>Fragment </a:t>
            </a:r>
            <a:r>
              <a:rPr lang="en-US" sz="2000" dirty="0" smtClean="0"/>
              <a:t>color (3 byte)</a:t>
            </a:r>
          </a:p>
          <a:p>
            <a:pPr lvl="1"/>
            <a:r>
              <a:rPr lang="en-US" sz="2000" dirty="0" smtClean="0"/>
              <a:t>Alpha (1 byte)</a:t>
            </a:r>
          </a:p>
          <a:p>
            <a:pPr lvl="1"/>
            <a:r>
              <a:rPr lang="en-US" sz="2000" dirty="0" smtClean="0"/>
              <a:t>Additionally: occlusion – (1 byte)</a:t>
            </a:r>
            <a:endParaRPr lang="en-US" sz="2000" dirty="0"/>
          </a:p>
          <a:p>
            <a:pPr lvl="1"/>
            <a:r>
              <a:rPr lang="en-US" sz="2000" dirty="0"/>
              <a:t>Depth </a:t>
            </a:r>
            <a:r>
              <a:rPr lang="en-US" sz="2000" dirty="0" smtClean="0"/>
              <a:t>-&gt; 2 byte</a:t>
            </a:r>
            <a:endParaRPr lang="en-US" sz="2000" dirty="0"/>
          </a:p>
          <a:p>
            <a:pPr lvl="1">
              <a:defRPr/>
            </a:pPr>
            <a:r>
              <a:rPr lang="en-US" sz="2000" dirty="0"/>
              <a:t>+ link  (4 byte</a:t>
            </a:r>
            <a:r>
              <a:rPr lang="en-US" sz="2000" dirty="0" smtClean="0"/>
              <a:t>)</a:t>
            </a:r>
          </a:p>
          <a:p>
            <a:pPr marL="457200" indent="-457200">
              <a:defRPr/>
            </a:pPr>
            <a:r>
              <a:rPr lang="en-US" dirty="0" smtClean="0"/>
              <a:t>Re-organize shadow handling into shadow buffer and shadow collector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97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References</a:t>
            </a:r>
            <a:endParaRPr lang="ru-RU" dirty="0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3733800"/>
          </a:xfrm>
        </p:spPr>
        <p:txBody>
          <a:bodyPr>
            <a:noAutofit/>
          </a:bodyPr>
          <a:lstStyle/>
          <a:p>
            <a:pPr marL="285750" indent="-285750"/>
            <a:r>
              <a:rPr lang="en-US" sz="1400" dirty="0" smtClean="0"/>
              <a:t>[Yang]  Jason </a:t>
            </a:r>
            <a:r>
              <a:rPr lang="en-US" sz="1400" dirty="0"/>
              <a:t>C. Yang, </a:t>
            </a:r>
            <a:r>
              <a:rPr lang="en-US" sz="1400" dirty="0" smtClean="0"/>
              <a:t>Justin </a:t>
            </a:r>
            <a:r>
              <a:rPr lang="en-US" sz="1400" dirty="0"/>
              <a:t>Hensley, </a:t>
            </a:r>
            <a:r>
              <a:rPr lang="en-US" sz="1400" dirty="0" err="1" smtClean="0"/>
              <a:t>Holger</a:t>
            </a:r>
            <a:r>
              <a:rPr lang="en-US" sz="1400" dirty="0" smtClean="0"/>
              <a:t> </a:t>
            </a:r>
            <a:r>
              <a:rPr lang="en-US" sz="1400" dirty="0" err="1"/>
              <a:t>Grün</a:t>
            </a:r>
            <a:r>
              <a:rPr lang="en-US" sz="1400" dirty="0"/>
              <a:t>, </a:t>
            </a:r>
            <a:r>
              <a:rPr lang="en-US" sz="1400" dirty="0" smtClean="0"/>
              <a:t>Nicolas Thibieroz, </a:t>
            </a:r>
            <a:r>
              <a:rPr lang="en-US" sz="1400" dirty="0"/>
              <a:t>“Real-Time Concurrent Linked List Construction on the GPU”, </a:t>
            </a:r>
            <a:r>
              <a:rPr lang="en-US" sz="1400" dirty="0" smtClean="0"/>
              <a:t>EGSR'10</a:t>
            </a:r>
            <a:endParaRPr lang="en-US" sz="1400" dirty="0"/>
          </a:p>
          <a:p>
            <a:pPr marL="285750" indent="-285750"/>
            <a:r>
              <a:rPr lang="en-US" sz="1400" dirty="0" smtClean="0"/>
              <a:t> [</a:t>
            </a:r>
            <a:r>
              <a:rPr lang="en-US" sz="1400" dirty="0" err="1" smtClean="0"/>
              <a:t>Kajiya</a:t>
            </a:r>
            <a:r>
              <a:rPr lang="en-US" sz="1400" dirty="0" smtClean="0"/>
              <a:t>] J. </a:t>
            </a:r>
            <a:r>
              <a:rPr lang="en-US" sz="1400" dirty="0" err="1" smtClean="0"/>
              <a:t>Kajiya</a:t>
            </a:r>
            <a:r>
              <a:rPr lang="en-US" sz="1400" dirty="0" smtClean="0"/>
              <a:t>, T. Kay, “Rendering fur with three dimensional textures”, in SIGGRAPH 89 conference proceedings, pp. 271 – 280, 1989</a:t>
            </a:r>
          </a:p>
          <a:p>
            <a:pPr marL="285750" indent="-285750"/>
            <a:r>
              <a:rPr lang="en-US" sz="1400" dirty="0" smtClean="0"/>
              <a:t>[</a:t>
            </a:r>
            <a:r>
              <a:rPr lang="en-US" sz="1400" dirty="0" err="1" smtClean="0"/>
              <a:t>Marschner</a:t>
            </a:r>
            <a:r>
              <a:rPr lang="en-US" sz="1400" dirty="0" smtClean="0"/>
              <a:t>] Stephen R. </a:t>
            </a:r>
            <a:r>
              <a:rPr lang="en-US" sz="1400" dirty="0" err="1" smtClean="0"/>
              <a:t>Marschner</a:t>
            </a:r>
            <a:r>
              <a:rPr lang="en-US" sz="1400" dirty="0" smtClean="0"/>
              <a:t>, </a:t>
            </a:r>
            <a:r>
              <a:rPr lang="en-US" sz="1400" dirty="0" err="1" smtClean="0"/>
              <a:t>Henrik</a:t>
            </a:r>
            <a:r>
              <a:rPr lang="en-US" sz="1400" dirty="0" smtClean="0"/>
              <a:t> </a:t>
            </a:r>
            <a:r>
              <a:rPr lang="en-US" sz="1400" dirty="0" err="1" smtClean="0"/>
              <a:t>Wann</a:t>
            </a:r>
            <a:r>
              <a:rPr lang="en-US" sz="1400" dirty="0" smtClean="0"/>
              <a:t> Jensen, Mike </a:t>
            </a:r>
            <a:r>
              <a:rPr lang="en-US" sz="1400" dirty="0" err="1" smtClean="0"/>
              <a:t>Cammarano</a:t>
            </a:r>
            <a:r>
              <a:rPr lang="en-US" sz="1400" dirty="0" smtClean="0"/>
              <a:t>, Steve Worley, and Pat </a:t>
            </a:r>
            <a:r>
              <a:rPr lang="en-US" sz="1400" dirty="0" err="1" smtClean="0"/>
              <a:t>Hanrahan</a:t>
            </a:r>
            <a:r>
              <a:rPr lang="en-US" sz="1400" dirty="0" smtClean="0"/>
              <a:t>, “Light Scattering from Human Hair Fibers”, in SIGGRAPH 2003 proceedings.</a:t>
            </a:r>
          </a:p>
          <a:p>
            <a:pPr marL="285750" indent="-285750"/>
            <a:r>
              <a:rPr lang="en-US" sz="1400" dirty="0" smtClean="0"/>
              <a:t>[</a:t>
            </a:r>
            <a:r>
              <a:rPr lang="en-US" sz="1400" dirty="0" err="1" smtClean="0"/>
              <a:t>Persson</a:t>
            </a:r>
            <a:r>
              <a:rPr lang="en-US" sz="1400" dirty="0" smtClean="0"/>
              <a:t>] Emil </a:t>
            </a:r>
            <a:r>
              <a:rPr lang="en-US" sz="1400" dirty="0" err="1" smtClean="0"/>
              <a:t>Persson</a:t>
            </a:r>
            <a:r>
              <a:rPr lang="en-US" sz="1400" dirty="0" smtClean="0"/>
              <a:t>, “</a:t>
            </a:r>
            <a:r>
              <a:rPr lang="en-US" sz="1400" dirty="0"/>
              <a:t>Geometric Anti-Aliasing </a:t>
            </a:r>
            <a:r>
              <a:rPr lang="en-US" sz="1400" dirty="0" smtClean="0"/>
              <a:t>Methods”, GPU Pro 3, CRC Press</a:t>
            </a:r>
          </a:p>
          <a:p>
            <a:pPr marL="285750" indent="-285750"/>
            <a:r>
              <a:rPr lang="en-US" sz="1400" dirty="0"/>
              <a:t>[</a:t>
            </a:r>
            <a:r>
              <a:rPr lang="en-US" sz="1400" dirty="0" err="1"/>
              <a:t>Scheuermann</a:t>
            </a:r>
            <a:r>
              <a:rPr lang="en-US" sz="1400" dirty="0" smtClean="0"/>
              <a:t>] Thorsten </a:t>
            </a:r>
            <a:r>
              <a:rPr lang="en-US" sz="1400" dirty="0" err="1" smtClean="0"/>
              <a:t>Scheuermann</a:t>
            </a:r>
            <a:r>
              <a:rPr lang="en-US" sz="1400" dirty="0" smtClean="0"/>
              <a:t>, “Hair Rendering and Shading”, </a:t>
            </a:r>
            <a:r>
              <a:rPr lang="en-US" sz="1400" dirty="0" err="1" smtClean="0"/>
              <a:t>ShaderX</a:t>
            </a:r>
            <a:r>
              <a:rPr lang="en-US" sz="1400" dirty="0" smtClean="0"/>
              <a:t> 3</a:t>
            </a:r>
          </a:p>
          <a:p>
            <a:pPr marL="285750" indent="-285750"/>
            <a:r>
              <a:rPr lang="en-US" sz="1400" dirty="0"/>
              <a:t>[Yu et. All] </a:t>
            </a:r>
            <a:r>
              <a:rPr lang="en-US" sz="1400" dirty="0" err="1"/>
              <a:t>Xuan</a:t>
            </a:r>
            <a:r>
              <a:rPr lang="en-US" sz="1400" dirty="0"/>
              <a:t> Yu, Jason C. Yang, Justin Hensley, Takahiro Harada, </a:t>
            </a:r>
            <a:r>
              <a:rPr lang="en-US" sz="1400" dirty="0" err="1"/>
              <a:t>Jingyi</a:t>
            </a:r>
            <a:r>
              <a:rPr lang="en-US" sz="1400" dirty="0"/>
              <a:t> Yu. "A Framework for Rendering Complex Scattering Effects on Hair", Interactive 3D Graphics &amp; Games (I3D), 2012</a:t>
            </a:r>
            <a:br>
              <a:rPr lang="en-US" sz="1400" dirty="0"/>
            </a:br>
            <a:r>
              <a:rPr lang="en-US" sz="1400" dirty="0">
                <a:hlinkClick r:id="rId3"/>
              </a:rPr>
              <a:t>http://www.eecis.udel.edu/~</a:t>
            </a:r>
            <a:r>
              <a:rPr lang="en-US" sz="1400" dirty="0" smtClean="0">
                <a:hlinkClick r:id="rId3"/>
              </a:rPr>
              <a:t>xyu/publications/frameworkhair124.pdf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1807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81000" y="1581150"/>
            <a:ext cx="8077200" cy="3200400"/>
          </a:xfrm>
        </p:spPr>
        <p:txBody>
          <a:bodyPr>
            <a:normAutofit fontScale="92500" lnSpcReduction="20000"/>
          </a:bodyPr>
          <a:lstStyle/>
          <a:p>
            <a:pPr marL="285750" indent="-285750"/>
            <a:r>
              <a:rPr lang="en-US" sz="1800" dirty="0" smtClean="0"/>
              <a:t>Entire team at Nixxes</a:t>
            </a:r>
          </a:p>
          <a:p>
            <a:pPr marL="285750" indent="-285750"/>
            <a:r>
              <a:rPr lang="en-US" sz="1800" dirty="0" smtClean="0"/>
              <a:t>Confetti</a:t>
            </a:r>
          </a:p>
          <a:p>
            <a:pPr lvl="1"/>
            <a:r>
              <a:rPr lang="en-US" sz="1600" dirty="0" smtClean="0"/>
              <a:t>Tim Martin</a:t>
            </a:r>
          </a:p>
          <a:p>
            <a:pPr marL="285750" indent="-285750"/>
            <a:r>
              <a:rPr lang="en-US" sz="1800" dirty="0" smtClean="0"/>
              <a:t>AMD</a:t>
            </a:r>
          </a:p>
          <a:p>
            <a:pPr lvl="1"/>
            <a:r>
              <a:rPr lang="en-US" sz="1600" dirty="0" smtClean="0"/>
              <a:t>Jason Yang</a:t>
            </a:r>
          </a:p>
          <a:p>
            <a:pPr lvl="1"/>
            <a:r>
              <a:rPr lang="en-US" sz="1600" dirty="0" smtClean="0"/>
              <a:t>Karl </a:t>
            </a:r>
            <a:r>
              <a:rPr lang="en-US" sz="1600" dirty="0" err="1" smtClean="0"/>
              <a:t>Hillesland</a:t>
            </a:r>
            <a:endParaRPr lang="en-US" sz="1600" dirty="0" smtClean="0"/>
          </a:p>
          <a:p>
            <a:pPr lvl="1"/>
            <a:r>
              <a:rPr lang="en-US" sz="1600" dirty="0" smtClean="0"/>
              <a:t>Dongsoo Han</a:t>
            </a:r>
          </a:p>
          <a:p>
            <a:pPr lvl="1"/>
            <a:r>
              <a:rPr lang="en-US" sz="1600" dirty="0" smtClean="0"/>
              <a:t>Nicolas Thibieroz</a:t>
            </a:r>
          </a:p>
          <a:p>
            <a:pPr marL="285750" indent="-285750"/>
            <a:r>
              <a:rPr lang="en-US" sz="1800" dirty="0" smtClean="0"/>
              <a:t>Crystal Dynamics</a:t>
            </a:r>
          </a:p>
          <a:p>
            <a:pPr lvl="1"/>
            <a:r>
              <a:rPr lang="en-US" sz="1600" dirty="0" smtClean="0"/>
              <a:t>Jason </a:t>
            </a:r>
            <a:r>
              <a:rPr lang="en-US" sz="1600" dirty="0" err="1" smtClean="0"/>
              <a:t>Lacroix</a:t>
            </a:r>
            <a:endParaRPr lang="en-US" sz="1600" dirty="0" smtClean="0"/>
          </a:p>
          <a:p>
            <a:pPr lvl="1"/>
            <a:r>
              <a:rPr lang="en-US" sz="1600" dirty="0" smtClean="0"/>
              <a:t>Tim Pease</a:t>
            </a:r>
          </a:p>
          <a:p>
            <a:pPr lvl="1"/>
            <a:r>
              <a:rPr lang="en-US" sz="1600" dirty="0" smtClean="0"/>
              <a:t>Brian Horton</a:t>
            </a:r>
          </a:p>
          <a:p>
            <a:pPr lvl="1"/>
            <a:r>
              <a:rPr lang="en-US" sz="1600" dirty="0" smtClean="0"/>
              <a:t>Morten </a:t>
            </a:r>
            <a:r>
              <a:rPr lang="en-US" sz="1600" dirty="0" err="1" smtClean="0"/>
              <a:t>Mikkelsen</a:t>
            </a:r>
            <a:endParaRPr lang="en-US" sz="1600" dirty="0" smtClean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7239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Special Thanks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7162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5750"/>
            <a:ext cx="8077200" cy="781050"/>
          </a:xfrm>
        </p:spPr>
        <p:txBody>
          <a:bodyPr/>
          <a:lstStyle/>
          <a:p>
            <a:r>
              <a:rPr lang="en-US" dirty="0"/>
              <a:t>Motivation/History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47750"/>
            <a:ext cx="8686800" cy="3352800"/>
          </a:xfrm>
        </p:spPr>
        <p:txBody>
          <a:bodyPr/>
          <a:lstStyle/>
          <a:p>
            <a:pPr marL="342900" indent="-342900"/>
            <a:r>
              <a:rPr lang="en-US" sz="2400" dirty="0" smtClean="0"/>
              <a:t>AMD presented </a:t>
            </a:r>
            <a:r>
              <a:rPr lang="en-US" sz="2400" dirty="0" err="1" smtClean="0"/>
              <a:t>TressFX</a:t>
            </a:r>
            <a:r>
              <a:rPr lang="en-US" sz="2400" dirty="0" smtClean="0"/>
              <a:t> sample to Crystal Dynamics</a:t>
            </a:r>
          </a:p>
          <a:p>
            <a:pPr marL="1085850" lvl="1" indent="-342900"/>
            <a:r>
              <a:rPr lang="en-US" sz="2000" dirty="0" smtClean="0"/>
              <a:t>Character model seemed somewhat familiar to them </a:t>
            </a:r>
            <a:r>
              <a:rPr lang="en-US" sz="2000" dirty="0" smtClean="0">
                <a:sym typeface="Wingdings" pitchFamily="2" charset="2"/>
              </a:rPr>
              <a:t></a:t>
            </a:r>
          </a:p>
          <a:p>
            <a:pPr marL="342900" indent="-342900"/>
            <a:r>
              <a:rPr lang="en-US" sz="2400" dirty="0" smtClean="0"/>
              <a:t>Based </a:t>
            </a:r>
            <a:r>
              <a:rPr lang="en-US" sz="2400" dirty="0"/>
              <a:t>on “A Framework for Rendering Complex Scattering Effects on </a:t>
            </a:r>
            <a:r>
              <a:rPr lang="en-US" sz="2400" dirty="0" smtClean="0"/>
              <a:t>Hair“ [</a:t>
            </a:r>
            <a:r>
              <a:rPr lang="en-US" sz="2400" dirty="0"/>
              <a:t>Yu et. </a:t>
            </a:r>
            <a:r>
              <a:rPr lang="en-US" sz="2400" dirty="0" smtClean="0"/>
              <a:t>All]</a:t>
            </a:r>
            <a:endParaRPr lang="en-US" sz="2400" dirty="0"/>
          </a:p>
          <a:p>
            <a:pPr lvl="1" indent="0">
              <a:buNone/>
            </a:pPr>
            <a:endParaRPr lang="en-US" dirty="0" smtClean="0"/>
          </a:p>
          <a:p>
            <a:pPr lvl="0"/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47" y="2724150"/>
            <a:ext cx="2819400" cy="212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24150"/>
            <a:ext cx="2819400" cy="212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17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3400" y="1504950"/>
            <a:ext cx="8077200" cy="2895600"/>
          </a:xfrm>
        </p:spPr>
        <p:txBody>
          <a:bodyPr/>
          <a:lstStyle/>
          <a:p>
            <a:pPr indent="0">
              <a:buNone/>
            </a:pPr>
            <a:r>
              <a:rPr lang="en-US" sz="1800" dirty="0" smtClean="0"/>
              <a:t>Wolfgang Engel </a:t>
            </a:r>
            <a:r>
              <a:rPr lang="en-US" sz="1800" dirty="0" smtClean="0">
                <a:hlinkClick r:id="rId3"/>
              </a:rPr>
              <a:t>wolf@conffx.com</a:t>
            </a:r>
            <a:endParaRPr lang="en-US" sz="1800" dirty="0" smtClean="0"/>
          </a:p>
          <a:p>
            <a:pPr indent="0">
              <a:buNone/>
            </a:pPr>
            <a:r>
              <a:rPr lang="en-US" sz="1800" dirty="0" smtClean="0">
                <a:hlinkClick r:id="rId4"/>
              </a:rPr>
              <a:t>http://www.conffx.com</a:t>
            </a:r>
            <a:endParaRPr lang="en-US" sz="1800" dirty="0" smtClean="0"/>
          </a:p>
          <a:p>
            <a:pPr indent="0">
              <a:buNone/>
            </a:pPr>
            <a:endParaRPr lang="de-DE" sz="1800" dirty="0"/>
          </a:p>
          <a:p>
            <a:pPr indent="0">
              <a:buNone/>
            </a:pPr>
            <a:r>
              <a:rPr lang="de-DE" sz="1800" dirty="0" smtClean="0"/>
              <a:t>Stephan Hodes </a:t>
            </a:r>
            <a:r>
              <a:rPr lang="de-DE" sz="1800" dirty="0" smtClean="0">
                <a:hlinkClick r:id="rId5"/>
              </a:rPr>
              <a:t>stephan.hodes@amd.com</a:t>
            </a:r>
            <a:endParaRPr lang="de-DE" sz="1800" dirty="0" smtClean="0"/>
          </a:p>
          <a:p>
            <a:pPr indent="0">
              <a:buNone/>
            </a:pPr>
            <a:r>
              <a:rPr lang="en-US" sz="1600" dirty="0">
                <a:hlinkClick r:id="rId6"/>
              </a:rPr>
              <a:t>http://developer.amd.com/tools/graphics-development/amd-radeon-sdk</a:t>
            </a:r>
            <a:r>
              <a:rPr lang="en-US" sz="1600" dirty="0" smtClean="0">
                <a:hlinkClick r:id="rId6"/>
              </a:rPr>
              <a:t>/</a:t>
            </a:r>
            <a:endParaRPr lang="en-US" sz="1600" dirty="0" smtClean="0"/>
          </a:p>
          <a:p>
            <a:pPr indent="0">
              <a:buNone/>
            </a:pPr>
            <a:endParaRPr lang="en-US" sz="1600" dirty="0" smtClean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38150"/>
            <a:ext cx="7772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Contact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674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indent="0" algn="ctr">
              <a:buNone/>
            </a:pPr>
            <a:r>
              <a:rPr lang="de-DE" sz="4400" dirty="0" smtClean="0"/>
              <a:t>Backup </a:t>
            </a:r>
            <a:r>
              <a:rPr lang="de-DE" sz="4400" dirty="0" err="1" smtClean="0"/>
              <a:t>Slides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4345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02356" y="971550"/>
            <a:ext cx="8077200" cy="2743200"/>
          </a:xfrm>
        </p:spPr>
        <p:txBody>
          <a:bodyPr/>
          <a:lstStyle/>
          <a:p>
            <a:pPr marL="0" lvl="1" indent="0">
              <a:buNone/>
            </a:pPr>
            <a:r>
              <a:rPr lang="en-US" sz="2000" dirty="0"/>
              <a:t>A: Gravity + Integration and Global Shape </a:t>
            </a:r>
            <a:r>
              <a:rPr lang="en-US" sz="2000" dirty="0" smtClean="0"/>
              <a:t>Matching</a:t>
            </a:r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285750"/>
            <a:ext cx="8077200" cy="7810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ヒラギノ角ゴ Pro W3" pitchFamily="80" charset="-128"/>
                <a:cs typeface="ヒラギノ角ゴ Pro W3" pitchFamily="8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9pPr>
          </a:lstStyle>
          <a:p>
            <a:r>
              <a:rPr lang="en-US" smtClean="0"/>
              <a:t>Simulation</a:t>
            </a:r>
            <a:endParaRPr lang="en-US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33400" y="1581150"/>
            <a:ext cx="8074378" cy="3048000"/>
          </a:xfrm>
          <a:prstGeom prst="rect">
            <a:avLst/>
          </a:prstGeom>
          <a:ln w="38100">
            <a:solidFill>
              <a:schemeClr val="tx1"/>
            </a:solidFill>
            <a:prstDash val="dash"/>
          </a:ln>
        </p:spPr>
        <p:txBody>
          <a:bodyPr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Verdana" pitchFamily="34" charset="0"/>
              <a:buChar char="●"/>
              <a:defRPr sz="2800">
                <a:solidFill>
                  <a:srgbClr val="000000"/>
                </a:solidFill>
                <a:latin typeface="+mn-lt"/>
                <a:ea typeface="ヒラギノ角ゴ Pro W3" pitchFamily="80" charset="-128"/>
                <a:cs typeface="ヒラギノ角ゴ Pro W3" pitchFamily="80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Verdana" pitchFamily="34" charset="0"/>
              <a:buChar char="●"/>
              <a:defRPr sz="2400"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Verdana" pitchFamily="34" charset="0"/>
              <a:buChar char="●"/>
              <a:defRPr sz="2000"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Verdana" pitchFamily="34" charset="0"/>
              <a:buChar char="●"/>
              <a:defRPr baseline="0"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Verdana" pitchFamily="34" charset="0"/>
              <a:buChar char="●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9pPr>
          </a:lstStyle>
          <a:p>
            <a:pPr>
              <a:buNone/>
            </a:pPr>
            <a:r>
              <a:rPr lang="de-DE" sz="16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For</a:t>
            </a: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 </a:t>
            </a:r>
            <a:r>
              <a:rPr lang="de-DE" sz="16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each</a:t>
            </a: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vertex</a:t>
            </a: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i )</a:t>
            </a:r>
          </a:p>
          <a:p>
            <a:pPr>
              <a:buNone/>
            </a:pP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{</a:t>
            </a:r>
            <a:endParaRPr lang="en-US" sz="16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 integrate</a:t>
            </a:r>
          </a:p>
          <a:p>
            <a:pPr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NewPos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CurPos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+ </a:t>
            </a:r>
            <a:r>
              <a:rPr lang="de-DE" sz="16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g_Gravity</a:t>
            </a: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* g_TimeStep^2;</a:t>
            </a:r>
          </a:p>
          <a:p>
            <a:pPr>
              <a:buFont typeface="Verdana" pitchFamily="34" charset="0"/>
              <a:buNone/>
            </a:pPr>
            <a:endParaRPr lang="de-DE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 Global constraints</a:t>
            </a:r>
          </a:p>
          <a:p>
            <a:pPr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NewPos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+= </a:t>
            </a:r>
            <a:r>
              <a:rPr lang="de-DE" sz="16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stiffness</a:t>
            </a: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* (</a:t>
            </a:r>
            <a:r>
              <a:rPr lang="de-DE" sz="16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CurPos</a:t>
            </a: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–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NewPos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buNone/>
            </a:pP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}</a:t>
            </a:r>
            <a:endParaRPr lang="en-US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98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0578" y="971550"/>
            <a:ext cx="8077200" cy="2743200"/>
          </a:xfrm>
        </p:spPr>
        <p:txBody>
          <a:bodyPr/>
          <a:lstStyle/>
          <a:p>
            <a:pPr indent="-285750">
              <a:buNone/>
            </a:pPr>
            <a:r>
              <a:rPr lang="en-US" sz="2000" dirty="0"/>
              <a:t>B: </a:t>
            </a:r>
            <a:r>
              <a:rPr lang="en-US" sz="2000" dirty="0" smtClean="0"/>
              <a:t>Apply local </a:t>
            </a:r>
            <a:r>
              <a:rPr lang="en-US" sz="2000" dirty="0"/>
              <a:t>Shape Constraints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285750"/>
            <a:ext cx="8077200" cy="7810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ヒラギノ角ゴ Pro W3" pitchFamily="80" charset="-128"/>
                <a:cs typeface="ヒラギノ角ゴ Pro W3" pitchFamily="8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9pPr>
          </a:lstStyle>
          <a:p>
            <a:r>
              <a:rPr lang="en-US" smtClean="0"/>
              <a:t>Simulation</a:t>
            </a:r>
            <a:endParaRPr lang="en-US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33400" y="1581150"/>
            <a:ext cx="8074378" cy="3048000"/>
          </a:xfrm>
          <a:prstGeom prst="rect">
            <a:avLst/>
          </a:prstGeom>
          <a:ln w="38100">
            <a:solidFill>
              <a:schemeClr val="tx1"/>
            </a:solidFill>
            <a:prstDash val="dash"/>
          </a:ln>
        </p:spPr>
        <p:txBody>
          <a:bodyPr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Verdana" pitchFamily="34" charset="0"/>
              <a:buChar char="●"/>
              <a:defRPr sz="2800">
                <a:solidFill>
                  <a:srgbClr val="000000"/>
                </a:solidFill>
                <a:latin typeface="+mn-lt"/>
                <a:ea typeface="ヒラギノ角ゴ Pro W3" pitchFamily="80" charset="-128"/>
                <a:cs typeface="ヒラギノ角ゴ Pro W3" pitchFamily="80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Verdana" pitchFamily="34" charset="0"/>
              <a:buChar char="●"/>
              <a:defRPr sz="2400"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Verdana" pitchFamily="34" charset="0"/>
              <a:buChar char="●"/>
              <a:defRPr sz="2000"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Verdana" pitchFamily="34" charset="0"/>
              <a:buChar char="●"/>
              <a:defRPr baseline="0"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Verdana" pitchFamily="34" charset="0"/>
              <a:buChar char="●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9pPr>
          </a:lstStyle>
          <a:p>
            <a:pPr>
              <a:buFont typeface="Verdana" pitchFamily="34" charset="0"/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For(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VertexIndex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1; 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VertexIndex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&lt;numVertices-1; ++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VertexIndex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)</a:t>
            </a:r>
          </a:p>
          <a:p>
            <a:pPr>
              <a:buFont typeface="Verdana" pitchFamily="34" charset="0"/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pPr>
              <a:buFont typeface="Verdana" pitchFamily="34" charset="0"/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ComputeGlobalFrame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Font typeface="Verdana" pitchFamily="34" charset="0"/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delta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stiffness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* 0.5 * (</a:t>
            </a:r>
            <a:r>
              <a:rPr lang="de-DE" sz="16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extVert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-  </a:t>
            </a:r>
            <a:r>
              <a:rPr lang="de-DE" sz="16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extVertInit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buFont typeface="Verdana" pitchFamily="34" charset="0"/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CurVert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-=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delta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>
              <a:buFont typeface="Verdana" pitchFamily="34" charset="0"/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NextVert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+=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delta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>
              <a:buNone/>
            </a:pPr>
            <a:endParaRPr lang="de-DE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UpdateCurLocalRotation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();</a:t>
            </a:r>
            <a:endParaRPr lang="de-DE" sz="16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Font typeface="Verdana" pitchFamily="34" charset="0"/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UpdateCurGlobalRotation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();</a:t>
            </a:r>
          </a:p>
          <a:p>
            <a:pPr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}</a:t>
            </a:r>
            <a:endParaRPr lang="en-US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77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0578" y="971550"/>
            <a:ext cx="8077200" cy="2743200"/>
          </a:xfrm>
        </p:spPr>
        <p:txBody>
          <a:bodyPr/>
          <a:lstStyle/>
          <a:p>
            <a:pPr indent="-285750">
              <a:buNone/>
            </a:pPr>
            <a:r>
              <a:rPr lang="en-US" sz="2000" dirty="0"/>
              <a:t>C: Wind application and length constraint enforcement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285750"/>
            <a:ext cx="8077200" cy="7810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ヒラギノ角ゴ Pro W3" pitchFamily="80" charset="-128"/>
                <a:cs typeface="ヒラギノ角ゴ Pro W3" pitchFamily="8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9pPr>
          </a:lstStyle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33400" y="1428750"/>
            <a:ext cx="8458200" cy="3505200"/>
          </a:xfrm>
          <a:prstGeom prst="rect">
            <a:avLst/>
          </a:prstGeom>
          <a:ln w="38100">
            <a:solidFill>
              <a:schemeClr val="tx1"/>
            </a:solidFill>
            <a:prstDash val="dash"/>
          </a:ln>
        </p:spPr>
        <p:txBody>
          <a:bodyPr>
            <a:normAutofit fontScale="85000" lnSpcReduction="2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Verdana" pitchFamily="34" charset="0"/>
              <a:buChar char="●"/>
              <a:defRPr sz="2800">
                <a:solidFill>
                  <a:srgbClr val="000000"/>
                </a:solidFill>
                <a:latin typeface="+mn-lt"/>
                <a:ea typeface="ヒラギノ角ゴ Pro W3" pitchFamily="80" charset="-128"/>
                <a:cs typeface="ヒラギノ角ゴ Pro W3" pitchFamily="80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Verdana" pitchFamily="34" charset="0"/>
              <a:buChar char="●"/>
              <a:defRPr sz="2400"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Verdana" pitchFamily="34" charset="0"/>
              <a:buChar char="●"/>
              <a:defRPr sz="2000"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Verdana" pitchFamily="34" charset="0"/>
              <a:buChar char="●"/>
              <a:defRPr baseline="0"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Verdana" pitchFamily="34" charset="0"/>
              <a:buChar char="●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9pPr>
          </a:lstStyle>
          <a:p>
            <a:pPr>
              <a:buFont typeface="Verdana" pitchFamily="34" charset="0"/>
              <a:buNone/>
            </a:pP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For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each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vertex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i )</a:t>
            </a:r>
          </a:p>
          <a:p>
            <a:pPr>
              <a:buFont typeface="Verdana" pitchFamily="34" charset="0"/>
              <a:buNone/>
            </a:pP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{</a:t>
            </a:r>
            <a:endParaRPr lang="en-US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Font typeface="Verdana" pitchFamily="34" charset="0"/>
              <a:buNone/>
            </a:pP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 </a:t>
            </a:r>
            <a:r>
              <a:rPr lang="en-US" sz="16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Apply </a:t>
            </a:r>
            <a:r>
              <a:rPr lang="en-US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Wind</a:t>
            </a:r>
          </a:p>
          <a:p>
            <a:pPr>
              <a:buFont typeface="Verdana" pitchFamily="34" charset="0"/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a = (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globalStrandIndex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% 5) / 5;</a:t>
            </a:r>
          </a:p>
          <a:p>
            <a:pPr>
              <a:buFont typeface="Verdana" pitchFamily="34" charset="0"/>
              <a:buNone/>
            </a:pP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w = a*</a:t>
            </a:r>
            <a:r>
              <a:rPr lang="en-US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g_Wind</a:t>
            </a:r>
            <a:r>
              <a:rPr lang="en-US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+ (1-a)*g_Wind1 + a*g_Wind2 + (1-a)*g_Wind3;</a:t>
            </a:r>
          </a:p>
          <a:p>
            <a:pPr>
              <a:buFont typeface="Verdana" pitchFamily="34" charset="0"/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V =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pos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[i] –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pos</a:t>
            </a: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[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i+1];</a:t>
            </a:r>
          </a:p>
          <a:p>
            <a:pPr>
              <a:buFont typeface="Verdana" pitchFamily="34" charset="0"/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Force =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cross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cross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(v, w), v );</a:t>
            </a:r>
          </a:p>
          <a:p>
            <a:pPr>
              <a:buFont typeface="Verdana" pitchFamily="34" charset="0"/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Pos[i] =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force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* g_timeStep^2;</a:t>
            </a:r>
          </a:p>
          <a:p>
            <a:pPr>
              <a:buFont typeface="Verdana" pitchFamily="34" charset="0"/>
              <a:buNone/>
            </a:pPr>
            <a:endParaRPr lang="de-DE" sz="16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de-DE" sz="1600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   // </a:t>
            </a:r>
            <a:r>
              <a:rPr lang="de-DE" sz="160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Apply</a:t>
            </a:r>
            <a:r>
              <a:rPr lang="de-DE" sz="16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de-DE" sz="1600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length</a:t>
            </a:r>
            <a:r>
              <a:rPr lang="de-DE" sz="1600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de-DE" sz="1600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constraint</a:t>
            </a:r>
            <a:endParaRPr lang="de-DE" sz="1600" dirty="0" smtClean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delta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pos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[i+1] </a:t>
            </a: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–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pos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[i];</a:t>
            </a:r>
          </a:p>
          <a:p>
            <a:pPr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Stretching = 1-targetDistance /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length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delta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buNone/>
            </a:pP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delta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stretching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*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delta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pos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[0] += 0.5*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delta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*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stiffness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>
              <a:buNone/>
            </a:pP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pos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[1] -= </a:t>
            </a: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0.5*</a:t>
            </a:r>
            <a:r>
              <a:rPr lang="de-DE" sz="16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delta</a:t>
            </a: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*</a:t>
            </a:r>
            <a:r>
              <a:rPr lang="de-DE" sz="16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stiffness</a:t>
            </a: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;</a:t>
            </a:r>
            <a:endParaRPr lang="de-DE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Font typeface="Verdana" pitchFamily="34" charset="0"/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}</a:t>
            </a:r>
            <a:endParaRPr lang="de-DE" sz="16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25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285750"/>
            <a:ext cx="8077200" cy="7810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ヒラギノ角ゴ Pro W3" pitchFamily="80" charset="-128"/>
                <a:cs typeface="ヒラギノ角ゴ Pro W3" pitchFamily="8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9pPr>
          </a:lstStyle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0578" y="971550"/>
            <a:ext cx="8077200" cy="2743200"/>
          </a:xfrm>
          <a:prstGeom prst="rect">
            <a:avLst/>
          </a:prstGeom>
        </p:spPr>
        <p:txBody>
          <a:bodyPr/>
          <a:lstStyle>
            <a:lvl1pPr marL="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Verdana" pitchFamily="34" charset="0"/>
              <a:buChar char="●"/>
              <a:defRPr sz="2800">
                <a:solidFill>
                  <a:schemeClr val="tx1"/>
                </a:solidFill>
                <a:latin typeface="+mn-lt"/>
                <a:ea typeface="ヒラギノ角ゴ Pro W3" pitchFamily="80" charset="-128"/>
                <a:cs typeface="ヒラギノ角ゴ Pro W3" pitchFamily="80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Verdana" pitchFamily="34" charset="0"/>
              <a:buChar char="●"/>
              <a:defRPr sz="2400">
                <a:solidFill>
                  <a:schemeClr val="tx1"/>
                </a:solidFill>
                <a:latin typeface="+mn-lt"/>
                <a:ea typeface="ヒラギノ角ゴ Pro W3" pitchFamily="45" charset="-128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Verdana" pitchFamily="34" charset="0"/>
              <a:buChar char="●"/>
              <a:defRPr sz="2000">
                <a:solidFill>
                  <a:schemeClr val="tx1"/>
                </a:solidFill>
                <a:latin typeface="+mn-lt"/>
                <a:ea typeface="ヒラギノ角ゴ Pro W3" pitchFamily="45" charset="-128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Verdana" pitchFamily="34" charset="0"/>
              <a:buChar char="●"/>
              <a:defRPr baseline="0">
                <a:solidFill>
                  <a:schemeClr val="tx1"/>
                </a:solidFill>
                <a:latin typeface="+mn-lt"/>
                <a:ea typeface="ヒラギノ角ゴ Pro W3" pitchFamily="45" charset="-128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Verdana" pitchFamily="34" charset="0"/>
              <a:buChar char="●"/>
              <a:defRPr>
                <a:solidFill>
                  <a:schemeClr val="tx1"/>
                </a:solidFill>
                <a:latin typeface="+mn-lt"/>
                <a:ea typeface="ヒラギノ角ゴ Pro W3" pitchFamily="4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9pPr>
          </a:lstStyle>
          <a:p>
            <a:pPr indent="-285750">
              <a:buNone/>
            </a:pPr>
            <a:r>
              <a:rPr lang="en-US" sz="2000" dirty="0"/>
              <a:t>D: Extra length constraint for erratic movement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33400" y="1428750"/>
            <a:ext cx="8458200" cy="3505200"/>
          </a:xfrm>
          <a:prstGeom prst="rect">
            <a:avLst/>
          </a:prstGeom>
          <a:ln w="38100">
            <a:solidFill>
              <a:schemeClr val="tx1"/>
            </a:solidFill>
            <a:prstDash val="dash"/>
          </a:ln>
        </p:spPr>
        <p:txBody>
          <a:bodyPr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Verdana" pitchFamily="34" charset="0"/>
              <a:buChar char="●"/>
              <a:defRPr sz="2800">
                <a:solidFill>
                  <a:srgbClr val="000000"/>
                </a:solidFill>
                <a:latin typeface="+mn-lt"/>
                <a:ea typeface="ヒラギノ角ゴ Pro W3" pitchFamily="80" charset="-128"/>
                <a:cs typeface="ヒラギノ角ゴ Pro W3" pitchFamily="80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Verdana" pitchFamily="34" charset="0"/>
              <a:buChar char="●"/>
              <a:defRPr sz="2400"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Verdana" pitchFamily="34" charset="0"/>
              <a:buChar char="●"/>
              <a:defRPr sz="2000"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Verdana" pitchFamily="34" charset="0"/>
              <a:buChar char="●"/>
              <a:defRPr baseline="0"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Verdana" pitchFamily="34" charset="0"/>
              <a:buChar char="●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9pPr>
          </a:lstStyle>
          <a:p>
            <a:pPr>
              <a:buFont typeface="Verdana" pitchFamily="34" charset="0"/>
              <a:buNone/>
            </a:pP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For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vertex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1;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vertex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&lt;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numVertices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; ++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vertex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)</a:t>
            </a:r>
          </a:p>
          <a:p>
            <a:pPr>
              <a:buFont typeface="Verdana" pitchFamily="34" charset="0"/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pPr>
              <a:buNone/>
            </a:pP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dir = </a:t>
            </a:r>
            <a:r>
              <a:rPr lang="de-DE" sz="16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pos</a:t>
            </a: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[</a:t>
            </a:r>
            <a:r>
              <a:rPr lang="de-DE" sz="16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vertex</a:t>
            </a: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] – </a:t>
            </a:r>
            <a:r>
              <a:rPr lang="de-DE" sz="16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pos</a:t>
            </a: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[vertex-1]</a:t>
            </a:r>
            <a:endParaRPr lang="de-DE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Font typeface="Verdana" pitchFamily="34" charset="0"/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len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length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 dir )</a:t>
            </a:r>
          </a:p>
          <a:p>
            <a:pPr>
              <a:buFont typeface="Verdana" pitchFamily="34" charset="0"/>
              <a:buNone/>
            </a:pP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dist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min(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len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acceptableLength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)</a:t>
            </a:r>
          </a:p>
          <a:p>
            <a:pPr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pos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[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vertex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] = </a:t>
            </a:r>
            <a:r>
              <a:rPr lang="de-DE" sz="16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pos</a:t>
            </a: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[vertex-1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] + (dir *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dist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/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len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)</a:t>
            </a:r>
          </a:p>
          <a:p>
            <a:pPr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}</a:t>
            </a:r>
            <a:endParaRPr lang="de-DE" sz="1600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48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285750"/>
            <a:ext cx="8077200" cy="7810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ヒラギノ角ゴ Pro W3" pitchFamily="80" charset="-128"/>
                <a:cs typeface="ヒラギノ角ゴ Pro W3" pitchFamily="8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  <a:ea typeface="ヒラギノ角ゴ Pro W3" pitchFamily="80" charset="-128"/>
                <a:cs typeface="ヒラギノ角ゴ Pro W3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Verdana" pitchFamily="45" charset="0"/>
              </a:defRPr>
            </a:lvl9pPr>
          </a:lstStyle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0578" y="971550"/>
            <a:ext cx="8077200" cy="2743200"/>
          </a:xfrm>
          <a:prstGeom prst="rect">
            <a:avLst/>
          </a:prstGeom>
        </p:spPr>
        <p:txBody>
          <a:bodyPr/>
          <a:lstStyle>
            <a:lvl1pPr marL="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Verdana" pitchFamily="34" charset="0"/>
              <a:buChar char="●"/>
              <a:defRPr sz="2800">
                <a:solidFill>
                  <a:schemeClr val="tx1"/>
                </a:solidFill>
                <a:latin typeface="+mn-lt"/>
                <a:ea typeface="ヒラギノ角ゴ Pro W3" pitchFamily="80" charset="-128"/>
                <a:cs typeface="ヒラギノ角ゴ Pro W3" pitchFamily="80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Verdana" pitchFamily="34" charset="0"/>
              <a:buChar char="●"/>
              <a:defRPr sz="2400">
                <a:solidFill>
                  <a:schemeClr val="tx1"/>
                </a:solidFill>
                <a:latin typeface="+mn-lt"/>
                <a:ea typeface="ヒラギノ角ゴ Pro W3" pitchFamily="45" charset="-128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Verdana" pitchFamily="34" charset="0"/>
              <a:buChar char="●"/>
              <a:defRPr sz="2000">
                <a:solidFill>
                  <a:schemeClr val="tx1"/>
                </a:solidFill>
                <a:latin typeface="+mn-lt"/>
                <a:ea typeface="ヒラギノ角ゴ Pro W3" pitchFamily="45" charset="-128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Verdana" pitchFamily="34" charset="0"/>
              <a:buChar char="●"/>
              <a:defRPr baseline="0">
                <a:solidFill>
                  <a:schemeClr val="tx1"/>
                </a:solidFill>
                <a:latin typeface="+mn-lt"/>
                <a:ea typeface="ヒラギノ角ゴ Pro W3" pitchFamily="45" charset="-128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Verdana" pitchFamily="34" charset="0"/>
              <a:buChar char="●"/>
              <a:defRPr>
                <a:solidFill>
                  <a:schemeClr val="tx1"/>
                </a:solidFill>
                <a:latin typeface="+mn-lt"/>
                <a:ea typeface="ヒラギノ角ゴ Pro W3" pitchFamily="4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9pPr>
          </a:lstStyle>
          <a:p>
            <a:pPr indent="-285750">
              <a:buNone/>
            </a:pPr>
            <a:r>
              <a:rPr lang="en-US" sz="2000" dirty="0"/>
              <a:t>E: Capsule collision position constraints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33400" y="1428750"/>
            <a:ext cx="8458200" cy="3505200"/>
          </a:xfrm>
          <a:prstGeom prst="rect">
            <a:avLst/>
          </a:prstGeom>
          <a:ln w="38100">
            <a:solidFill>
              <a:schemeClr val="tx1"/>
            </a:solidFill>
            <a:prstDash val="dash"/>
          </a:ln>
        </p:spPr>
        <p:txBody>
          <a:bodyPr>
            <a:norm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Verdana" pitchFamily="34" charset="0"/>
              <a:buChar char="●"/>
              <a:defRPr sz="2800">
                <a:solidFill>
                  <a:srgbClr val="000000"/>
                </a:solidFill>
                <a:latin typeface="+mn-lt"/>
                <a:ea typeface="ヒラギノ角ゴ Pro W3" pitchFamily="80" charset="-128"/>
                <a:cs typeface="ヒラギノ角ゴ Pro W3" pitchFamily="80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Verdana" pitchFamily="34" charset="0"/>
              <a:buChar char="●"/>
              <a:defRPr sz="2400"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Verdana" pitchFamily="34" charset="0"/>
              <a:buChar char="●"/>
              <a:defRPr sz="2000"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0000"/>
              <a:buFont typeface="Verdana" pitchFamily="34" charset="0"/>
              <a:buChar char="●"/>
              <a:defRPr baseline="0"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Verdana" pitchFamily="34" charset="0"/>
              <a:buChar char="●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9pPr>
          </a:lstStyle>
          <a:p>
            <a:pPr>
              <a:buFont typeface="Verdana" pitchFamily="34" charset="0"/>
              <a:buNone/>
            </a:pP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For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 all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vertices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>
              <a:buFont typeface="Verdana" pitchFamily="34" charset="0"/>
              <a:buNone/>
            </a:pP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pPr>
              <a:buFont typeface="Verdana" pitchFamily="34" charset="0"/>
              <a:buNone/>
            </a:pPr>
            <a:r>
              <a:rPr lang="de-DE" sz="160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For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 all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collision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primitives )</a:t>
            </a:r>
          </a:p>
          <a:p>
            <a:pPr>
              <a:buFont typeface="Verdana" pitchFamily="34" charset="0"/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{</a:t>
            </a:r>
          </a:p>
          <a:p>
            <a:pPr>
              <a:buFont typeface="Verdana" pitchFamily="34" charset="0"/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   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Calculate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collision</a:t>
            </a:r>
            <a:endParaRPr lang="de-DE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Font typeface="Verdana" pitchFamily="34" charset="0"/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   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If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collision</a:t>
            </a:r>
            <a:endParaRPr lang="de-DE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Font typeface="Verdana" pitchFamily="34" charset="0"/>
              <a:buNone/>
            </a:pP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Move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vertex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to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object</a:t>
            </a: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surface</a:t>
            </a:r>
            <a:endParaRPr lang="de-DE" sz="1600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Font typeface="Verdana" pitchFamily="34" charset="0"/>
              <a:buNone/>
            </a:pPr>
            <a:r>
              <a:rPr lang="de-DE" sz="16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}</a:t>
            </a:r>
          </a:p>
          <a:p>
            <a:pPr>
              <a:buFont typeface="Verdana" pitchFamily="34" charset="0"/>
              <a:buNone/>
            </a:pPr>
            <a:r>
              <a:rPr lang="de-DE" sz="16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32023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is </a:t>
            </a:r>
            <a:r>
              <a:rPr lang="en-US" dirty="0" err="1"/>
              <a:t>TressFX</a:t>
            </a:r>
            <a:r>
              <a:rPr lang="en-US" dirty="0"/>
              <a:t>?</a:t>
            </a:r>
            <a:endParaRPr lang="ru-RU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3039217" y="1511273"/>
            <a:ext cx="6071493" cy="2621360"/>
            <a:chOff x="2618926" y="968519"/>
            <a:chExt cx="6071493" cy="3495147"/>
          </a:xfrm>
        </p:grpSpPr>
        <p:grpSp>
          <p:nvGrpSpPr>
            <p:cNvPr id="6" name="Group 5"/>
            <p:cNvGrpSpPr/>
            <p:nvPr/>
          </p:nvGrpSpPr>
          <p:grpSpPr>
            <a:xfrm>
              <a:off x="2618926" y="968519"/>
              <a:ext cx="6071493" cy="2941066"/>
              <a:chOff x="-155575" y="1371600"/>
              <a:chExt cx="10066338" cy="4876192"/>
            </a:xfrm>
          </p:grpSpPr>
          <p:pic>
            <p:nvPicPr>
              <p:cNvPr id="10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55575" y="1371600"/>
                <a:ext cx="3322638" cy="4876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4825" y="1371600"/>
                <a:ext cx="3551238" cy="4876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7625" y="1371600"/>
                <a:ext cx="3513138" cy="4876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2990155" y="4012261"/>
              <a:ext cx="1226298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Anti-Aliasing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39438" y="4012261"/>
              <a:ext cx="1758815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+ Volume Shadows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85090" y="4012261"/>
              <a:ext cx="1437830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+ Transparency</a:t>
              </a:r>
            </a:p>
          </p:txBody>
        </p:sp>
      </p:grpSp>
      <p:sp>
        <p:nvSpPr>
          <p:cNvPr id="13" name="Content Placeholder 3"/>
          <p:cNvSpPr>
            <a:spLocks noGrp="1"/>
          </p:cNvSpPr>
          <p:nvPr>
            <p:ph idx="1"/>
          </p:nvPr>
        </p:nvSpPr>
        <p:spPr>
          <a:xfrm>
            <a:off x="182880" y="1554480"/>
            <a:ext cx="3181846" cy="2674620"/>
          </a:xfrm>
        </p:spPr>
        <p:txBody>
          <a:bodyPr>
            <a:normAutofit fontScale="85000" lnSpcReduction="10000"/>
          </a:bodyPr>
          <a:lstStyle/>
          <a:p>
            <a:pPr marL="457200" indent="-457200"/>
            <a:r>
              <a:rPr lang="en-US" sz="2800" dirty="0" smtClean="0"/>
              <a:t>What goes into good hair?</a:t>
            </a:r>
          </a:p>
          <a:p>
            <a:pPr lvl="1"/>
            <a:r>
              <a:rPr lang="en-US" sz="2400" dirty="0" smtClean="0"/>
              <a:t>Each hair strand simulated</a:t>
            </a:r>
          </a:p>
          <a:p>
            <a:pPr lvl="1"/>
            <a:r>
              <a:rPr lang="en-US" sz="2400" dirty="0" smtClean="0"/>
              <a:t>Volumetric self shadowing</a:t>
            </a:r>
          </a:p>
          <a:p>
            <a:pPr lvl="1"/>
            <a:r>
              <a:rPr lang="en-US" sz="2400" dirty="0" smtClean="0"/>
              <a:t>Transparency</a:t>
            </a:r>
          </a:p>
          <a:p>
            <a:pPr lvl="1"/>
            <a:r>
              <a:rPr lang="en-US" sz="2400" dirty="0" smtClean="0"/>
              <a:t>Anti-aliasing</a:t>
            </a:r>
            <a:endParaRPr lang="en-US" sz="24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82880" y="1097280"/>
            <a:ext cx="8427720" cy="3576888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Verdana" pitchFamily="34" charset="0"/>
              <a:buChar char="●"/>
              <a:defRPr sz="2800">
                <a:solidFill>
                  <a:schemeClr val="tx1"/>
                </a:solidFill>
                <a:latin typeface="+mn-lt"/>
                <a:ea typeface="ヒラギノ角ゴ Pro W3" pitchFamily="80" charset="-128"/>
                <a:cs typeface="ヒラギノ角ゴ Pro W3" pitchFamily="80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Verdana" pitchFamily="34" charset="0"/>
              <a:buChar char="●"/>
              <a:defRPr sz="2400">
                <a:solidFill>
                  <a:schemeClr val="tx1"/>
                </a:solidFill>
                <a:latin typeface="+mn-lt"/>
                <a:ea typeface="ヒラギノ角ゴ Pro W3" pitchFamily="45" charset="-128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Verdana" pitchFamily="34" charset="0"/>
              <a:buChar char="●"/>
              <a:defRPr sz="2000">
                <a:solidFill>
                  <a:schemeClr val="tx1"/>
                </a:solidFill>
                <a:latin typeface="+mn-lt"/>
                <a:ea typeface="ヒラギノ角ゴ Pro W3" pitchFamily="45" charset="-128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Verdana" pitchFamily="34" charset="0"/>
              <a:buChar char="●"/>
              <a:defRPr baseline="0">
                <a:solidFill>
                  <a:schemeClr val="tx1"/>
                </a:solidFill>
                <a:latin typeface="+mn-lt"/>
                <a:ea typeface="ヒラギノ角ゴ Pro W3" pitchFamily="45" charset="-128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Verdana" pitchFamily="34" charset="0"/>
              <a:buChar char="●"/>
              <a:defRPr>
                <a:solidFill>
                  <a:schemeClr val="tx1"/>
                </a:solidFill>
                <a:latin typeface="+mn-lt"/>
                <a:ea typeface="ヒラギノ角ゴ Pro W3" pitchFamily="4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2"/>
              <a:buChar char="&gt;"/>
              <a:defRPr>
                <a:solidFill>
                  <a:srgbClr val="000000"/>
                </a:solidFill>
                <a:latin typeface="+mn-lt"/>
                <a:ea typeface="ヒラギノ角ゴ Pro W3" pitchFamily="45" charset="-128"/>
              </a:defRPr>
            </a:lvl9pPr>
          </a:lstStyle>
          <a:p>
            <a:pPr marL="342900" indent="-342900"/>
            <a:r>
              <a:rPr lang="en-GB" sz="2400" dirty="0" smtClean="0"/>
              <a:t>AMD technology for high-quality hair rendering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570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285750"/>
            <a:ext cx="8503920" cy="48006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is </a:t>
            </a:r>
            <a:r>
              <a:rPr lang="en-US" dirty="0" err="1">
                <a:solidFill>
                  <a:schemeClr val="tx1"/>
                </a:solidFill>
              </a:rPr>
              <a:t>TressFX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123950"/>
            <a:ext cx="5715001" cy="3581400"/>
          </a:xfrm>
        </p:spPr>
        <p:txBody>
          <a:bodyPr/>
          <a:lstStyle/>
          <a:p>
            <a:r>
              <a:rPr lang="en-GB" sz="2000" dirty="0" smtClean="0">
                <a:solidFill>
                  <a:schemeClr val="tx1"/>
                </a:solidFill>
              </a:rPr>
              <a:t>Thousands </a:t>
            </a:r>
            <a:r>
              <a:rPr lang="en-GB" sz="2000" dirty="0">
                <a:solidFill>
                  <a:schemeClr val="tx1"/>
                </a:solidFill>
              </a:rPr>
              <a:t>of hair strands individually </a:t>
            </a:r>
            <a:r>
              <a:rPr lang="en-GB" sz="2000" b="1" dirty="0">
                <a:solidFill>
                  <a:schemeClr val="tx1"/>
                </a:solidFill>
              </a:rPr>
              <a:t>simulated</a:t>
            </a:r>
            <a:r>
              <a:rPr lang="en-GB" sz="2000" dirty="0">
                <a:solidFill>
                  <a:schemeClr val="tx1"/>
                </a:solidFill>
              </a:rPr>
              <a:t> and </a:t>
            </a:r>
            <a:r>
              <a:rPr lang="en-GB" sz="2000" b="1" dirty="0">
                <a:solidFill>
                  <a:schemeClr val="tx1"/>
                </a:solidFill>
              </a:rPr>
              <a:t>rendered</a:t>
            </a:r>
            <a:r>
              <a:rPr lang="en-GB" sz="2000" dirty="0">
                <a:solidFill>
                  <a:schemeClr val="tx1"/>
                </a:solidFill>
              </a:rPr>
              <a:t> on the </a:t>
            </a:r>
            <a:r>
              <a:rPr lang="en-GB" sz="2000" dirty="0" smtClean="0">
                <a:solidFill>
                  <a:schemeClr val="tx1"/>
                </a:solidFill>
              </a:rPr>
              <a:t>GPU</a:t>
            </a:r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DirectCompute physics </a:t>
            </a:r>
            <a:r>
              <a:rPr lang="en-GB" sz="2000" dirty="0" smtClean="0">
                <a:solidFill>
                  <a:schemeClr val="tx1"/>
                </a:solidFill>
              </a:rPr>
              <a:t>simulation</a:t>
            </a:r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Shader Model 5.0 pixel shader using compute capabilities for </a:t>
            </a:r>
            <a:r>
              <a:rPr lang="en-GB" sz="2000" dirty="0" smtClean="0">
                <a:solidFill>
                  <a:schemeClr val="tx1"/>
                </a:solidFill>
              </a:rPr>
              <a:t>rendering</a:t>
            </a:r>
          </a:p>
          <a:p>
            <a:r>
              <a:rPr lang="en-US" sz="2000" dirty="0">
                <a:solidFill>
                  <a:schemeClr val="tx1"/>
                </a:solidFill>
              </a:rPr>
              <a:t>Sample code available </a:t>
            </a:r>
            <a:r>
              <a:rPr lang="en-US" sz="2000" dirty="0" smtClean="0">
                <a:solidFill>
                  <a:schemeClr val="tx1"/>
                </a:solidFill>
              </a:rPr>
              <a:t>from </a:t>
            </a:r>
            <a:r>
              <a:rPr lang="en-US" sz="2000" dirty="0">
                <a:solidFill>
                  <a:schemeClr val="tx1"/>
                </a:solidFill>
              </a:rPr>
              <a:t>AMD</a:t>
            </a:r>
          </a:p>
          <a:p>
            <a:pPr lvl="1"/>
            <a:r>
              <a:rPr lang="en-US" sz="1800" dirty="0"/>
              <a:t>Contact your Alliance Manager or </a:t>
            </a:r>
            <a:br>
              <a:rPr lang="en-US" sz="1800" dirty="0"/>
            </a:br>
            <a:r>
              <a:rPr lang="en-US" sz="1800" dirty="0"/>
              <a:t>ISV </a:t>
            </a:r>
            <a:r>
              <a:rPr lang="en-US" sz="1800" dirty="0" smtClean="0"/>
              <a:t>Engineer</a:t>
            </a:r>
          </a:p>
          <a:p>
            <a:pPr lvl="1"/>
            <a:r>
              <a:rPr lang="de-DE" sz="1800" dirty="0" err="1" smtClean="0"/>
              <a:t>Or</a:t>
            </a:r>
            <a:r>
              <a:rPr lang="de-DE" sz="1800" dirty="0" smtClean="0"/>
              <a:t> </a:t>
            </a:r>
            <a:r>
              <a:rPr lang="de-DE" sz="1800" dirty="0" err="1" smtClean="0"/>
              <a:t>drop</a:t>
            </a:r>
            <a:r>
              <a:rPr lang="de-DE" sz="1800" dirty="0" smtClean="0"/>
              <a:t> </a:t>
            </a:r>
            <a:r>
              <a:rPr lang="de-DE" sz="1800" dirty="0" err="1" smtClean="0"/>
              <a:t>me</a:t>
            </a:r>
            <a:r>
              <a:rPr lang="de-DE" sz="1800" dirty="0" smtClean="0"/>
              <a:t> an </a:t>
            </a:r>
            <a:r>
              <a:rPr lang="de-DE" sz="1800" dirty="0" err="1" smtClean="0"/>
              <a:t>eMail</a:t>
            </a:r>
            <a:r>
              <a:rPr lang="de-DE" sz="1800" dirty="0" smtClean="0"/>
              <a:t> </a:t>
            </a:r>
            <a:r>
              <a:rPr lang="de-DE" sz="1800" dirty="0" smtClean="0">
                <a:sym typeface="Wingdings" pitchFamily="2" charset="2"/>
              </a:rPr>
              <a:t></a:t>
            </a:r>
            <a:endParaRPr lang="en-US" sz="1800" dirty="0"/>
          </a:p>
        </p:txBody>
      </p:sp>
      <p:grpSp>
        <p:nvGrpSpPr>
          <p:cNvPr id="6" name="Group 5"/>
          <p:cNvGrpSpPr/>
          <p:nvPr/>
        </p:nvGrpSpPr>
        <p:grpSpPr>
          <a:xfrm>
            <a:off x="6391273" y="976313"/>
            <a:ext cx="2124076" cy="3609975"/>
            <a:chOff x="6524623" y="1038225"/>
            <a:chExt cx="2124076" cy="36099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" t="4500" r="50625" b="4000"/>
            <a:stretch/>
          </p:blipFill>
          <p:spPr>
            <a:xfrm>
              <a:off x="6524623" y="1038225"/>
              <a:ext cx="2124076" cy="1743076"/>
            </a:xfrm>
            <a:prstGeom prst="rect">
              <a:avLst/>
            </a:prstGeom>
            <a:effectLst>
              <a:softEdge rad="0"/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67" t="3500" r="1875" b="4000"/>
            <a:stretch/>
          </p:blipFill>
          <p:spPr>
            <a:xfrm>
              <a:off x="6524623" y="2886075"/>
              <a:ext cx="2124075" cy="1762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288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Integration</a:t>
            </a:r>
            <a:endParaRPr lang="ru-RU" dirty="0" smtClean="0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228600" y="1047750"/>
            <a:ext cx="8229600" cy="3657600"/>
          </a:xfrm>
        </p:spPr>
        <p:txBody>
          <a:bodyPr>
            <a:normAutofit fontScale="62500" lnSpcReduction="20000"/>
          </a:bodyPr>
          <a:lstStyle/>
          <a:p>
            <a:pPr marL="457200" indent="-457200"/>
            <a:r>
              <a:rPr lang="de-DE" dirty="0" smtClean="0"/>
              <a:t>Team </a:t>
            </a:r>
            <a:r>
              <a:rPr lang="de-DE" dirty="0" err="1" smtClean="0"/>
              <a:t>effort</a:t>
            </a:r>
            <a:r>
              <a:rPr lang="de-DE" dirty="0" smtClean="0"/>
              <a:t> </a:t>
            </a:r>
            <a:r>
              <a:rPr lang="de-DE" dirty="0" err="1" smtClean="0"/>
              <a:t>involving</a:t>
            </a:r>
            <a:r>
              <a:rPr lang="de-DE" dirty="0" smtClean="0"/>
              <a:t> multiple </a:t>
            </a:r>
            <a:r>
              <a:rPr lang="de-DE" dirty="0" err="1" smtClean="0"/>
              <a:t>teams</a:t>
            </a:r>
            <a:endParaRPr lang="de-DE" dirty="0"/>
          </a:p>
          <a:p>
            <a:pPr marL="1200150" lvl="1" indent="-457200"/>
            <a:r>
              <a:rPr lang="de-DE" dirty="0" smtClean="0"/>
              <a:t>Square </a:t>
            </a:r>
            <a:r>
              <a:rPr lang="de-DE" dirty="0" err="1" smtClean="0"/>
              <a:t>Enix</a:t>
            </a:r>
            <a:endParaRPr lang="de-DE" dirty="0" smtClean="0"/>
          </a:p>
          <a:p>
            <a:pPr marL="1200150" lvl="1" indent="-457200"/>
            <a:r>
              <a:rPr lang="de-DE" dirty="0" smtClean="0"/>
              <a:t>Crystal Dynamics</a:t>
            </a:r>
          </a:p>
          <a:p>
            <a:pPr marL="1200150" lvl="1" indent="-457200"/>
            <a:r>
              <a:rPr lang="de-DE" dirty="0" err="1" smtClean="0"/>
              <a:t>Nixxes</a:t>
            </a:r>
            <a:endParaRPr lang="de-DE" dirty="0" smtClean="0"/>
          </a:p>
          <a:p>
            <a:pPr marL="1200150" lvl="1" indent="-457200"/>
            <a:r>
              <a:rPr lang="de-DE" dirty="0" smtClean="0"/>
              <a:t>AMD</a:t>
            </a:r>
          </a:p>
          <a:p>
            <a:pPr marL="1200150" lvl="1" indent="-457200"/>
            <a:r>
              <a:rPr lang="de-DE" dirty="0" err="1" smtClean="0"/>
              <a:t>Confetti</a:t>
            </a:r>
            <a:endParaRPr lang="de-DE" dirty="0" smtClean="0"/>
          </a:p>
          <a:p>
            <a:pPr>
              <a:buNone/>
            </a:pPr>
            <a:endParaRPr lang="en-US" dirty="0"/>
          </a:p>
          <a:p>
            <a:pPr marL="457200" indent="-457200"/>
            <a:r>
              <a:rPr lang="de-DE" dirty="0" smtClean="0"/>
              <a:t>Confetti worked on integration, optimization and content pipeline</a:t>
            </a:r>
          </a:p>
          <a:p>
            <a:pPr marL="457200" indent="-457200"/>
            <a:endParaRPr lang="de-DE" dirty="0" smtClean="0"/>
          </a:p>
          <a:p>
            <a:pPr marL="457200" indent="-457200"/>
            <a:r>
              <a:rPr lang="de-DE" dirty="0" smtClean="0"/>
              <a:t>Iteration on </a:t>
            </a:r>
            <a:r>
              <a:rPr lang="de-DE" dirty="0" err="1" smtClean="0"/>
              <a:t>optimizations</a:t>
            </a:r>
            <a:r>
              <a:rPr lang="de-DE" dirty="0" smtClean="0"/>
              <a:t> </a:t>
            </a:r>
            <a:r>
              <a:rPr lang="de-DE" dirty="0" err="1" smtClean="0"/>
              <a:t>throughout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all </a:t>
            </a:r>
            <a:r>
              <a:rPr lang="de-DE" dirty="0" err="1" smtClean="0"/>
              <a:t>teams</a:t>
            </a:r>
            <a:endParaRPr lang="de-DE" dirty="0" smtClean="0"/>
          </a:p>
          <a:p>
            <a:pPr marL="457200" indent="-457200"/>
            <a:endParaRPr lang="de-DE" dirty="0"/>
          </a:p>
          <a:p>
            <a:pPr marL="457200" indent="-457200"/>
            <a:r>
              <a:rPr lang="de-DE" dirty="0" smtClean="0"/>
              <a:t>Project </a:t>
            </a:r>
            <a:r>
              <a:rPr lang="de-DE" dirty="0" err="1" smtClean="0"/>
              <a:t>duration</a:t>
            </a:r>
            <a:r>
              <a:rPr lang="de-DE" dirty="0" smtClean="0"/>
              <a:t> ~6 </a:t>
            </a:r>
            <a:r>
              <a:rPr lang="de-DE" dirty="0" err="1"/>
              <a:t>m</a:t>
            </a:r>
            <a:r>
              <a:rPr lang="de-DE" dirty="0" err="1" smtClean="0"/>
              <a:t>onths</a:t>
            </a:r>
            <a:endParaRPr lang="en-US" dirty="0" smtClean="0"/>
          </a:p>
          <a:p>
            <a:pPr marL="1200150" lvl="1" indent="-457200"/>
            <a:endParaRPr lang="de-DE" dirty="0" smtClean="0"/>
          </a:p>
          <a:p>
            <a:pPr marL="457200" indent="-457200" eaLnBrk="1" hangingPunct="1"/>
            <a:r>
              <a:rPr lang="de-DE" dirty="0" smtClean="0"/>
              <a:t>SDK sample </a:t>
            </a:r>
            <a:r>
              <a:rPr lang="de-DE" dirty="0" err="1" smtClean="0"/>
              <a:t>continuously</a:t>
            </a:r>
            <a:r>
              <a:rPr lang="de-DE" dirty="0" smtClean="0"/>
              <a:t> </a:t>
            </a:r>
            <a:r>
              <a:rPr lang="de-DE" dirty="0" err="1" smtClean="0"/>
              <a:t>updated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reflect</a:t>
            </a:r>
            <a:r>
              <a:rPr lang="de-DE" dirty="0" smtClean="0"/>
              <a:t> </a:t>
            </a:r>
            <a:r>
              <a:rPr lang="de-DE" dirty="0" err="1" smtClean="0"/>
              <a:t>most</a:t>
            </a:r>
            <a:r>
              <a:rPr lang="de-DE" dirty="0" smtClean="0"/>
              <a:t> </a:t>
            </a:r>
            <a:r>
              <a:rPr lang="de-DE" dirty="0" err="1" smtClean="0"/>
              <a:t>changes</a:t>
            </a:r>
            <a:endParaRPr lang="en-US" dirty="0" smtClean="0"/>
          </a:p>
        </p:txBody>
      </p:sp>
      <p:pic>
        <p:nvPicPr>
          <p:cNvPr id="3074" name="Picture 2" descr="Cryst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31924" r="23332" b="26323"/>
          <a:stretch/>
        </p:blipFill>
        <p:spPr bwMode="auto">
          <a:xfrm>
            <a:off x="6795911" y="874716"/>
            <a:ext cx="2014133" cy="88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ages1.wikia.nocookie.net/__cb62134/laracroft/images/thumb/8/8f/Squareenixlogo.png/200px-0%2C370%2C23%2C208-Squareenix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 b="22583"/>
          <a:stretch/>
        </p:blipFill>
        <p:spPr bwMode="auto">
          <a:xfrm>
            <a:off x="6966580" y="1691315"/>
            <a:ext cx="1843464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nixxes.com/nixxes/templates/frontpage/images/nixxes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076" y="1123950"/>
            <a:ext cx="1040835" cy="96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33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True"/>
  <p:tag name="HOTSPOTTYPE" val="DefinedInNavigator"/>
  <p:tag name="BRANCHTO" val="262"/>
</p:tagLst>
</file>

<file path=ppt/theme/theme1.xml><?xml version="1.0" encoding="utf-8"?>
<a:theme xmlns:a="http://schemas.openxmlformats.org/drawingml/2006/main" name="Recommending A Strateg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commending A Strateg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4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45" charset="0"/>
          </a:defRPr>
        </a:defPPr>
      </a:lstStyle>
    </a:lnDef>
  </a:objectDefaults>
  <a:extraClrSchemeLst>
    <a:extraClrScheme>
      <a:clrScheme name="Recommending A Strategy 1">
        <a:dk1>
          <a:srgbClr val="009999"/>
        </a:dk1>
        <a:lt1>
          <a:srgbClr val="FFFFFF"/>
        </a:lt1>
        <a:dk2>
          <a:srgbClr val="000066"/>
        </a:dk2>
        <a:lt2>
          <a:srgbClr val="339966"/>
        </a:lt2>
        <a:accent1>
          <a:srgbClr val="00CC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E2CA"/>
        </a:accent5>
        <a:accent6>
          <a:srgbClr val="008AB9"/>
        </a:accent6>
        <a:hlink>
          <a:srgbClr val="33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2">
        <a:dk1>
          <a:srgbClr val="000000"/>
        </a:dk1>
        <a:lt1>
          <a:srgbClr val="FFFFFF"/>
        </a:lt1>
        <a:dk2>
          <a:srgbClr val="009900"/>
        </a:dk2>
        <a:lt2>
          <a:srgbClr val="CC0000"/>
        </a:lt2>
        <a:accent1>
          <a:srgbClr val="CCCC00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2D2DB9"/>
        </a:accent6>
        <a:hlink>
          <a:srgbClr val="00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ommending A Strateg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ommending A Strategy 4">
        <a:dk1>
          <a:srgbClr val="333399"/>
        </a:dk1>
        <a:lt1>
          <a:srgbClr val="FFFFCC"/>
        </a:lt1>
        <a:dk2>
          <a:srgbClr val="000000"/>
        </a:dk2>
        <a:lt2>
          <a:srgbClr val="0000FF"/>
        </a:lt2>
        <a:accent1>
          <a:srgbClr val="800000"/>
        </a:accent1>
        <a:accent2>
          <a:srgbClr val="3366CC"/>
        </a:accent2>
        <a:accent3>
          <a:srgbClr val="AAAAAA"/>
        </a:accent3>
        <a:accent4>
          <a:srgbClr val="DADAAE"/>
        </a:accent4>
        <a:accent5>
          <a:srgbClr val="C0AAAA"/>
        </a:accent5>
        <a:accent6>
          <a:srgbClr val="2D5CB9"/>
        </a:accent6>
        <a:hlink>
          <a:srgbClr val="FFFF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5">
        <a:dk1>
          <a:srgbClr val="CC3300"/>
        </a:dk1>
        <a:lt1>
          <a:srgbClr val="FFFFCC"/>
        </a:lt1>
        <a:dk2>
          <a:srgbClr val="000000"/>
        </a:dk2>
        <a:lt2>
          <a:srgbClr val="CC6600"/>
        </a:lt2>
        <a:accent1>
          <a:srgbClr val="993300"/>
        </a:accent1>
        <a:accent2>
          <a:srgbClr val="808000"/>
        </a:accent2>
        <a:accent3>
          <a:srgbClr val="AAAAAA"/>
        </a:accent3>
        <a:accent4>
          <a:srgbClr val="DADAAE"/>
        </a:accent4>
        <a:accent5>
          <a:srgbClr val="CAAD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6">
        <a:dk1>
          <a:srgbClr val="66CCFF"/>
        </a:dk1>
        <a:lt1>
          <a:srgbClr val="CCECFF"/>
        </a:lt1>
        <a:dk2>
          <a:srgbClr val="000000"/>
        </a:dk2>
        <a:lt2>
          <a:srgbClr val="9999FF"/>
        </a:lt2>
        <a:accent1>
          <a:srgbClr val="FFFFFF"/>
        </a:accent1>
        <a:accent2>
          <a:srgbClr val="99CCFF"/>
        </a:accent2>
        <a:accent3>
          <a:srgbClr val="AAAAAA"/>
        </a:accent3>
        <a:accent4>
          <a:srgbClr val="AEC9DA"/>
        </a:accent4>
        <a:accent5>
          <a:srgbClr val="FFFFFF"/>
        </a:accent5>
        <a:accent6>
          <a:srgbClr val="8AB9E7"/>
        </a:accent6>
        <a:hlink>
          <a:srgbClr val="CCE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7">
        <a:dk1>
          <a:srgbClr val="993366"/>
        </a:dk1>
        <a:lt1>
          <a:srgbClr val="FFFFCC"/>
        </a:lt1>
        <a:dk2>
          <a:srgbClr val="333399"/>
        </a:dk2>
        <a:lt2>
          <a:srgbClr val="0066FF"/>
        </a:lt2>
        <a:accent1>
          <a:srgbClr val="6600FF"/>
        </a:accent1>
        <a:accent2>
          <a:srgbClr val="0099CC"/>
        </a:accent2>
        <a:accent3>
          <a:srgbClr val="ADADCA"/>
        </a:accent3>
        <a:accent4>
          <a:srgbClr val="DADAAE"/>
        </a:accent4>
        <a:accent5>
          <a:srgbClr val="B8AAFF"/>
        </a:accent5>
        <a:accent6>
          <a:srgbClr val="008AB9"/>
        </a:accent6>
        <a:hlink>
          <a:srgbClr val="66FF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8">
        <a:dk1>
          <a:srgbClr val="993366"/>
        </a:dk1>
        <a:lt1>
          <a:srgbClr val="EAEAEA"/>
        </a:lt1>
        <a:dk2>
          <a:srgbClr val="660066"/>
        </a:dk2>
        <a:lt2>
          <a:srgbClr val="CC0000"/>
        </a:lt2>
        <a:accent1>
          <a:srgbClr val="A50021"/>
        </a:accent1>
        <a:accent2>
          <a:srgbClr val="660033"/>
        </a:accent2>
        <a:accent3>
          <a:srgbClr val="B8AAB8"/>
        </a:accent3>
        <a:accent4>
          <a:srgbClr val="C8C8C8"/>
        </a:accent4>
        <a:accent5>
          <a:srgbClr val="CFAAAB"/>
        </a:accent5>
        <a:accent6>
          <a:srgbClr val="5C00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</TotalTime>
  <Words>2460</Words>
  <Application>Microsoft Office PowerPoint</Application>
  <PresentationFormat>On-screen Show (16:9)</PresentationFormat>
  <Paragraphs>562</Paragraphs>
  <Slides>66</Slides>
  <Notes>52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8" baseType="lpstr">
      <vt:lpstr>Recommending A Strategy</vt:lpstr>
      <vt:lpstr>Equation</vt:lpstr>
      <vt:lpstr>Hair Rendering in Tomb Raider  Stephan Hodes, AMD Wolfgang Engel, Confetti </vt:lpstr>
      <vt:lpstr>Confetti</vt:lpstr>
      <vt:lpstr>Overview</vt:lpstr>
      <vt:lpstr>Motivation/History</vt:lpstr>
      <vt:lpstr>Motivation/History</vt:lpstr>
      <vt:lpstr>Motivation/History</vt:lpstr>
      <vt:lpstr>What is TressFX?</vt:lpstr>
      <vt:lpstr>What is TressFX?</vt:lpstr>
      <vt:lpstr>Integration</vt:lpstr>
      <vt:lpstr>Hair Authoring</vt:lpstr>
      <vt:lpstr>Hair Authoring</vt:lpstr>
      <vt:lpstr>Hair Authoring</vt:lpstr>
      <vt:lpstr>Hair Authoring</vt:lpstr>
      <vt:lpstr>Hair Authoring</vt:lpstr>
      <vt:lpstr>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Simulation</vt:lpstr>
      <vt:lpstr>Simulation</vt:lpstr>
      <vt:lpstr>Simulation</vt:lpstr>
      <vt:lpstr>Visualization</vt:lpstr>
      <vt:lpstr>Overview</vt:lpstr>
      <vt:lpstr>Overview</vt:lpstr>
      <vt:lpstr>Geometry Expansion</vt:lpstr>
      <vt:lpstr>Geometry Expansion</vt:lpstr>
      <vt:lpstr>Geometry Expansion</vt:lpstr>
      <vt:lpstr>Geometry Expansion</vt:lpstr>
      <vt:lpstr>Geometry Expansion</vt:lpstr>
      <vt:lpstr>Geometry Expansion</vt:lpstr>
      <vt:lpstr>PowerPoint Presentation</vt:lpstr>
      <vt:lpstr>Anti-aliasing Computation</vt:lpstr>
      <vt:lpstr>Anti-aliasing Computation</vt:lpstr>
      <vt:lpstr>PowerPoint Presentation</vt:lpstr>
      <vt:lpstr>PowerPoint Presentation</vt:lpstr>
      <vt:lpstr>PowerPoint Presentation</vt:lpstr>
      <vt:lpstr>Lighting</vt:lpstr>
      <vt:lpstr>Lighting</vt:lpstr>
      <vt:lpstr>Lighting</vt:lpstr>
      <vt:lpstr>Lighting</vt:lpstr>
      <vt:lpstr>Lighting</vt:lpstr>
      <vt:lpstr>Shadows</vt:lpstr>
      <vt:lpstr>Shadows</vt:lpstr>
      <vt:lpstr>Shadows</vt:lpstr>
      <vt:lpstr>PowerPoint Presentation</vt:lpstr>
      <vt:lpstr>PowerPoint Presentation</vt:lpstr>
      <vt:lpstr>Per-Pixel Linked Lists</vt:lpstr>
      <vt:lpstr>Per-Pixel Linked Lists</vt:lpstr>
      <vt:lpstr>Per-Pixel Linked Lists</vt:lpstr>
      <vt:lpstr>Per-Pixel Linked Lists</vt:lpstr>
      <vt:lpstr>Sort &amp; Blend</vt:lpstr>
      <vt:lpstr>Performance Numbers</vt:lpstr>
      <vt:lpstr>PowerPoint Presentation</vt:lpstr>
      <vt:lpstr>Further Ideas</vt:lpstr>
      <vt:lpstr>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CMP Media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GDC 2005</dc:title>
  <dc:creator>Jamil Moledina</dc:creator>
  <cp:lastModifiedBy>wolf@shaderx.com</cp:lastModifiedBy>
  <cp:revision>408</cp:revision>
  <cp:lastPrinted>2013-04-23T11:36:55Z</cp:lastPrinted>
  <dcterms:created xsi:type="dcterms:W3CDTF">2013-04-05T20:14:48Z</dcterms:created>
  <dcterms:modified xsi:type="dcterms:W3CDTF">2013-04-24T05:54:36Z</dcterms:modified>
</cp:coreProperties>
</file>